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94" r:id="rId23"/>
    <p:sldId id="276" r:id="rId24"/>
    <p:sldId id="281" r:id="rId25"/>
    <p:sldId id="290" r:id="rId26"/>
    <p:sldId id="282" r:id="rId27"/>
    <p:sldId id="283" r:id="rId28"/>
    <p:sldId id="285" r:id="rId29"/>
    <p:sldId id="284" r:id="rId30"/>
    <p:sldId id="291" r:id="rId31"/>
    <p:sldId id="292" r:id="rId32"/>
    <p:sldId id="293" r:id="rId33"/>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0FFF"/>
    <a:srgbClr val="006400"/>
    <a:srgbClr val="FF6346"/>
    <a:srgbClr val="BF9000"/>
    <a:srgbClr val="C55A11"/>
    <a:srgbClr val="BDD8EE"/>
    <a:srgbClr val="6CA8BD"/>
    <a:srgbClr val="026FC0"/>
    <a:srgbClr val="03ADED"/>
    <a:srgbClr val="2C4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12"/>
    <p:restoredTop sz="94096"/>
  </p:normalViewPr>
  <p:slideViewPr>
    <p:cSldViewPr snapToGrid="0">
      <p:cViewPr varScale="1">
        <p:scale>
          <a:sx n="116" d="100"/>
          <a:sy n="116" d="100"/>
        </p:scale>
        <p:origin x="441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Partion of Phenotypic Variance</c:v>
                </c:pt>
              </c:strCache>
            </c:strRef>
          </c:tx>
          <c:dPt>
            <c:idx val="0"/>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rgbClr val="2C4D7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rgbClr val="00B0F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rgbClr val="6CA8BD"/>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5">
                  <a:lumMod val="40000"/>
                  <a:lumOff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5">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C00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layout>
                <c:manualLayout>
                  <c:x val="6.3988971727455346E-3"/>
                  <c:y val="2.545333321753514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53823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layout>
                <c:manualLayout>
                  <c:x val="7.9986214659319189E-3"/>
                  <c:y val="-5.65629627056336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2C4C79"/>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03ADED"/>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6CA8BD"/>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18717681160587"/>
                      <c:h val="9.132090328824552E-2"/>
                    </c:manualLayout>
                  </c15:layout>
                </c:ex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BDD8EE"/>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2111096947323"/>
                      <c:h val="9.132090328824552E-2"/>
                    </c:manualLayout>
                  </c15:layout>
                </c:ex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r>
                      <a:rPr lang="en-US">
                        <a:solidFill>
                          <a:srgbClr val="2D75B7"/>
                        </a:solidFill>
                      </a:rPr>
                      <a:t>Genetic</a:t>
                    </a:r>
                    <a:r>
                      <a:rPr lang="en-US" baseline="0">
                        <a:solidFill>
                          <a:srgbClr val="2D75B7"/>
                        </a:solidFill>
                      </a:rPr>
                      <a:t> (G)</a:t>
                    </a:r>
                    <a:r>
                      <a:rPr lang="en-US">
                        <a:solidFill>
                          <a:srgbClr val="2D75B7"/>
                        </a:solidFill>
                      </a:rPr>
                      <a:t> </a:t>
                    </a:r>
                  </a:p>
                  <a:p>
                    <a:pPr>
                      <a:defRPr>
                        <a:solidFill>
                          <a:srgbClr val="2D75B7"/>
                        </a:solidFill>
                      </a:defRPr>
                    </a:pPr>
                    <a:fld id="{BE7CB971-048A-8F40-AE00-3C5F908B035A}" type="PERCENTAGE">
                      <a:rPr lang="en-US" baseline="0" smtClean="0">
                        <a:solidFill>
                          <a:srgbClr val="2D75B7"/>
                        </a:solidFill>
                      </a:rPr>
                      <a:pPr>
                        <a:defRPr>
                          <a:solidFill>
                            <a:srgbClr val="2D75B7"/>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0"/>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1/12/26</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1/12/26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1/12/26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1/12/26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1/12/26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1/12/26</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1.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0.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50.png"/><Relationship Id="rId7"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0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0.png"/><Relationship Id="rId3" Type="http://schemas.openxmlformats.org/officeDocument/2006/relationships/image" Target="../media/image1430.png"/><Relationship Id="rId7"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2.png"/><Relationship Id="rId5" Type="http://schemas.openxmlformats.org/officeDocument/2006/relationships/image" Target="../media/image1450.png"/><Relationship Id="rId10" Type="http://schemas.openxmlformats.org/officeDocument/2006/relationships/image" Target="../media/image1500.png"/><Relationship Id="rId4" Type="http://schemas.openxmlformats.org/officeDocument/2006/relationships/image" Target="../media/image1440.png"/><Relationship Id="rId9" Type="http://schemas.openxmlformats.org/officeDocument/2006/relationships/image" Target="../media/image14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0.png"/><Relationship Id="rId7" Type="http://schemas.openxmlformats.org/officeDocument/2006/relationships/image" Target="../media/image1580.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0" Type="http://schemas.openxmlformats.org/officeDocument/2006/relationships/image" Target="../media/image160.png"/><Relationship Id="rId4" Type="http://schemas.openxmlformats.org/officeDocument/2006/relationships/image" Target="../media/image1550.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25.png"/><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70.png"/><Relationship Id="rId4" Type="http://schemas.openxmlformats.org/officeDocument/2006/relationships/image" Target="../media/image1660.png"/></Relationships>
</file>

<file path=ppt/slides/_rels/slide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2.png"/><Relationship Id="rId7" Type="http://schemas.openxmlformats.org/officeDocument/2006/relationships/image" Target="../media/image175.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40.png"/><Relationship Id="rId5" Type="http://schemas.openxmlformats.org/officeDocument/2006/relationships/image" Target="../media/image174.png"/><Relationship Id="rId10" Type="http://schemas.openxmlformats.org/officeDocument/2006/relationships/image" Target="../media/image178.png"/><Relationship Id="rId4" Type="http://schemas.openxmlformats.org/officeDocument/2006/relationships/image" Target="../media/image1720.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3" Type="http://schemas.openxmlformats.org/officeDocument/2006/relationships/image" Target="../media/image1830.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0.png"/><Relationship Id="rId9" Type="http://schemas.openxmlformats.org/officeDocument/2006/relationships/image" Target="../media/image189.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4" Type="http://schemas.openxmlformats.org/officeDocument/2006/relationships/image" Target="../media/image195.png"/><Relationship Id="rId9" Type="http://schemas.openxmlformats.org/officeDocument/2006/relationships/image" Target="../media/image201.png"/><Relationship Id="rId14" Type="http://schemas.openxmlformats.org/officeDocument/2006/relationships/image" Target="../media/image206.png"/></Relationships>
</file>

<file path=ppt/slides/_rels/slide32.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image" Target="../media/image196.png"/><Relationship Id="rId16"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1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4.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3606548911"/>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CC</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3886695828"/>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0.4</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850130"/>
            <a:ext cx="7606022"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602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3960286117"/>
              </p:ext>
            </p:extLst>
          </p:nvPr>
        </p:nvGraphicFramePr>
        <p:xfrm>
          <a:off x="914399" y="69846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sd</a:t>
                      </a:r>
                      <a:endParaRPr lang="en-US" sz="1600" dirty="0"/>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-0.67</a:t>
                      </a:r>
                    </a:p>
                  </a:txBody>
                  <a:tcPr marL="60960" marR="60960" marT="30480" marB="30480" anchor="ctr"/>
                </a:tc>
                <a:tc>
                  <a:txBody>
                    <a:bodyPr/>
                    <a:lstStyle/>
                    <a:p>
                      <a:pPr algn="ctr"/>
                      <a:r>
                        <a:rPr lang="en-US" sz="1600" dirty="0"/>
                        <a:t>1.57</a:t>
                      </a:r>
                    </a:p>
                  </a:txBody>
                  <a:tcPr marL="60960" marR="60960" marT="30480" marB="30480" anchor="ctr"/>
                </a:tc>
                <a:tc>
                  <a:txBody>
                    <a:bodyPr/>
                    <a:lstStyle/>
                    <a:p>
                      <a:pPr algn="ctr"/>
                      <a:r>
                        <a:rPr lang="en-US" sz="1600" dirty="0"/>
                        <a:t>0.45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algn="ctr"/>
                      <a:r>
                        <a:rPr lang="en-US" sz="1600" dirty="0"/>
                        <a:t>0.6</a:t>
                      </a:r>
                    </a:p>
                  </a:txBody>
                  <a:tcPr marL="60960" marR="60960" marT="30480" marB="30480" anchor="ctr"/>
                </a:tc>
                <a:tc>
                  <a:txBody>
                    <a:bodyPr/>
                    <a:lstStyle/>
                    <a:p>
                      <a:pPr algn="ctr"/>
                      <a:r>
                        <a:rPr lang="en-US" sz="1600" dirty="0"/>
                        <a:t>0.89</a:t>
                      </a:r>
                    </a:p>
                  </a:txBody>
                  <a:tcPr marL="60960" marR="60960" marT="30480" marB="30480" anchor="ctr"/>
                </a:tc>
                <a:extLst>
                  <a:ext uri="{0D108BD9-81ED-4DB2-BD59-A6C34878D82A}">
                    <a16:rowId xmlns:a16="http://schemas.microsoft.com/office/drawing/2014/main" val="3809915198"/>
                  </a:ext>
                </a:extLst>
              </a:tr>
            </a:tbl>
          </a:graphicData>
        </a:graphic>
      </p:graphicFrame>
      <p:sp>
        <p:nvSpPr>
          <p:cNvPr id="5" name="TextBox 4">
            <a:extLst>
              <a:ext uri="{FF2B5EF4-FFF2-40B4-BE49-F238E27FC236}">
                <a16:creationId xmlns:a16="http://schemas.microsoft.com/office/drawing/2014/main" id="{848FF53F-5D69-CF19-83AC-10B37354446C}"/>
              </a:ext>
            </a:extLst>
          </p:cNvPr>
          <p:cNvSpPr txBox="1"/>
          <p:nvPr/>
        </p:nvSpPr>
        <p:spPr>
          <a:xfrm>
            <a:off x="462995" y="8191504"/>
            <a:ext cx="8218010" cy="553998"/>
          </a:xfrm>
          <a:prstGeom prst="rect">
            <a:avLst/>
          </a:prstGeom>
          <a:noFill/>
        </p:spPr>
        <p:txBody>
          <a:bodyPr wrap="square" rtlCol="0">
            <a:spAutoFit/>
          </a:bodyPr>
          <a:lstStyle/>
          <a:p>
            <a:pPr algn="ctr"/>
            <a:r>
              <a:rPr lang="en-US" sz="1500" b="1" i="1" dirty="0"/>
              <a:t>Why standardize? </a:t>
            </a:r>
            <a:r>
              <a:rPr lang="en-US" sz="1500" dirty="0"/>
              <a:t>Standardization rescales all genetic variants to have mean zero and standard deviation one, ensuring no variant dominates the analysis simply due to its allele frequency.</a:t>
            </a:r>
          </a:p>
        </p:txBody>
      </p:sp>
      <p:sp>
        <p:nvSpPr>
          <p:cNvPr id="14" name="Rounded Rectangle 13">
            <a:extLst>
              <a:ext uri="{FF2B5EF4-FFF2-40B4-BE49-F238E27FC236}">
                <a16:creationId xmlns:a16="http://schemas.microsoft.com/office/drawing/2014/main" id="{34856046-010A-BE80-4F1A-997076C1A328}"/>
              </a:ext>
            </a:extLst>
          </p:cNvPr>
          <p:cNvSpPr/>
          <p:nvPr/>
        </p:nvSpPr>
        <p:spPr>
          <a:xfrm>
            <a:off x="1486325" y="5920751"/>
            <a:ext cx="7115808"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3B5AD6-BBBB-6433-A3D4-984BA557FF0E}"/>
              </a:ext>
            </a:extLst>
          </p:cNvPr>
          <p:cNvSpPr txBox="1"/>
          <p:nvPr/>
        </p:nvSpPr>
        <p:spPr>
          <a:xfrm>
            <a:off x="1541324" y="5956939"/>
            <a:ext cx="7187417" cy="292388"/>
          </a:xfrm>
          <a:prstGeom prst="rect">
            <a:avLst/>
          </a:prstGeom>
          <a:noFill/>
        </p:spPr>
        <p:txBody>
          <a:bodyPr wrap="none" rtlCol="0">
            <a:spAutoFit/>
          </a:bodyPr>
          <a:lstStyle/>
          <a:p>
            <a:r>
              <a:rPr lang="en-US" sz="1300" dirty="0">
                <a:solidFill>
                  <a:srgbClr val="548235"/>
                </a:solidFill>
              </a:rPr>
              <a:t>The additive model is particularly valuable as genetic effects often scale with the number of risk alleles.</a:t>
            </a:r>
          </a:p>
        </p:txBody>
      </p:sp>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35451" y="4686271"/>
            <a:ext cx="3260191" cy="1956115"/>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4168463"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135351" y="2485517"/>
            <a:ext cx="888363" cy="707886"/>
          </a:xfrm>
          <a:prstGeom prst="rect">
            <a:avLst/>
          </a:prstGeom>
          <a:noFill/>
        </p:spPr>
        <p:txBody>
          <a:bodyPr wrap="square" rtlCol="0">
            <a:spAutoFit/>
          </a:bodyPr>
          <a:lstStyle/>
          <a:p>
            <a:pPr algn="ctr"/>
            <a:r>
              <a:rPr lang="en-US" sz="1000" dirty="0"/>
              <a:t>Test one </a:t>
            </a:r>
          </a:p>
          <a:p>
            <a:pPr algn="ctr"/>
            <a:r>
              <a:rPr lang="en-US" sz="1000" dirty="0"/>
              <a:t>at a time</a:t>
            </a:r>
          </a:p>
          <a:p>
            <a:pPr algn="ctr"/>
            <a:r>
              <a:rPr lang="en-US" sz="1000" dirty="0"/>
              <a:t>(marginal effect)</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12423"/>
            <a:ext cx="5077929" cy="461665"/>
          </a:xfrm>
          <a:prstGeom prst="rect">
            <a:avLst/>
          </a:prstGeom>
          <a:noFill/>
        </p:spPr>
        <p:txBody>
          <a:bodyPr wrap="none" rtlCol="0">
            <a:spAutoFit/>
          </a:bodyPr>
          <a:lstStyle/>
          <a:p>
            <a:pPr algn="ctr"/>
            <a:r>
              <a:rPr lang="en-US" sz="1200" dirty="0"/>
              <a:t>Summary statistics summarizes the </a:t>
            </a:r>
            <a:r>
              <a:rPr lang="en-US" sz="1200" b="1" dirty="0"/>
              <a:t>key information </a:t>
            </a:r>
            <a:r>
              <a:rPr lang="en-US" sz="1200" dirty="0"/>
              <a:t>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291910" y="4919393"/>
                <a:ext cx="4229095"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measures how much Y changes per one-unit increase in X (e.g., estimated from OLS).</a:t>
                </a:r>
              </a:p>
              <a:p>
                <a:pPr marL="285750" indent="-285750" algn="just">
                  <a:buFont typeface="Arial" panose="020B0604020202020204" pitchFamily="34" charset="0"/>
                  <a:buChar char="•"/>
                </a:pPr>
                <a:r>
                  <a:rPr lang="en-US" sz="1600" dirty="0"/>
                  <a:t>SE: Quantifies the precision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oMath>
                </a14:m>
                <a:r>
                  <a:rPr lang="el-GR" sz="1600" dirty="0"/>
                  <a:t>; </a:t>
                </a:r>
                <a:r>
                  <a:rPr lang="en-US" sz="1600" dirty="0"/>
                  <a:t>smaller SE means more confident estimate. </a:t>
                </a:r>
              </a:p>
              <a:p>
                <a:pPr marL="285750" indent="-285750" algn="just">
                  <a:buFont typeface="Arial" panose="020B0604020202020204" pitchFamily="34" charset="0"/>
                  <a:buChar char="•"/>
                </a:pPr>
                <a:r>
                  <a:rPr lang="en-US" sz="1600" dirty="0"/>
                  <a:t>Z: Standardized Effect Size</a:t>
                </a:r>
              </a:p>
              <a:p>
                <a:pPr marL="285750" indent="-285750" algn="just">
                  <a:buFont typeface="Arial" panose="020B0604020202020204" pitchFamily="34" charset="0"/>
                  <a:buChar char="•"/>
                </a:pPr>
                <a:r>
                  <a:rPr lang="en-US" sz="1600" dirty="0"/>
                  <a:t>P: Statistical Significance</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291910" y="4919393"/>
                <a:ext cx="4229095" cy="1596206"/>
              </a:xfrm>
              <a:prstGeom prst="rect">
                <a:avLst/>
              </a:prstGeom>
              <a:blipFill>
                <a:blip r:embed="rId17"/>
                <a:stretch>
                  <a:fillRect l="-299" t="-787" r="-59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Effects</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Effects</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Effects</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304799" y="7745462"/>
            <a:ext cx="3965623" cy="738664"/>
          </a:xfrm>
          <a:prstGeom prst="rect">
            <a:avLst/>
          </a:prstGeom>
          <a:noFill/>
        </p:spPr>
        <p:txBody>
          <a:bodyPr wrap="square" rtlCol="0">
            <a:spAutoFit/>
          </a:bodyPr>
          <a:lstStyle/>
          <a:p>
            <a:pPr algn="ctr"/>
            <a:r>
              <a:rPr lang="en-US" sz="1400" b="1" dirty="0"/>
              <a:t>Perfect conditioning</a:t>
            </a:r>
            <a:r>
              <a:rPr lang="en-US" sz="1100" b="1" dirty="0"/>
              <a:t> -&gt; </a:t>
            </a:r>
            <a:r>
              <a:rPr lang="en-US" sz="1400" b="1" dirty="0"/>
              <a:t>Fixed effects</a:t>
            </a:r>
          </a:p>
          <a:p>
            <a:pPr marL="174625" indent="-117475">
              <a:buFont typeface="Arial" panose="020B0604020202020204" pitchFamily="34" charset="0"/>
              <a:buChar char="•"/>
            </a:pPr>
            <a:r>
              <a:rPr lang="en-US" sz="1400" i="1" dirty="0"/>
              <a:t>Pros</a:t>
            </a:r>
            <a:r>
              <a:rPr lang="en-US" sz="1400" dirty="0"/>
              <a:t>: ideal, simple</a:t>
            </a:r>
          </a:p>
          <a:p>
            <a:pPr marL="174625" indent="-117475">
              <a:buFont typeface="Arial" panose="020B0604020202020204" pitchFamily="34" charset="0"/>
              <a:buChar char="•"/>
            </a:pPr>
            <a:r>
              <a:rPr lang="en-US" sz="1400" i="1" dirty="0"/>
              <a:t>Cons</a:t>
            </a:r>
            <a:r>
              <a:rPr lang="en-US" sz="1400" dirty="0"/>
              <a:t>: not realistic, especially for polygenic traits</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3969007" y="7733576"/>
            <a:ext cx="4870194" cy="738664"/>
          </a:xfrm>
          <a:prstGeom prst="rect">
            <a:avLst/>
          </a:prstGeom>
          <a:noFill/>
        </p:spPr>
        <p:txBody>
          <a:bodyPr wrap="square" rtlCol="0">
            <a:spAutoFit/>
          </a:bodyPr>
          <a:lstStyle/>
          <a:p>
            <a:pPr algn="ctr"/>
            <a:r>
              <a:rPr lang="en-US" sz="1400" b="1" dirty="0"/>
              <a:t>Incomplete conditioning</a:t>
            </a:r>
            <a:r>
              <a:rPr lang="en-US" sz="1100" b="1" dirty="0"/>
              <a:t> -&gt; </a:t>
            </a:r>
            <a:r>
              <a:rPr lang="en-US" sz="1400" b="1" dirty="0"/>
              <a:t>Random effects</a:t>
            </a:r>
          </a:p>
          <a:p>
            <a:pPr marL="523875" indent="-117475">
              <a:buFont typeface="Arial" panose="020B0604020202020204" pitchFamily="34" charset="0"/>
              <a:buChar char="•"/>
            </a:pPr>
            <a:r>
              <a:rPr lang="en-US" sz="1400" i="1" dirty="0"/>
              <a:t>Pros</a:t>
            </a:r>
            <a:r>
              <a:rPr lang="en-US" sz="1400" dirty="0"/>
              <a:t>: Realistic for complex traits, models uncertainty</a:t>
            </a:r>
          </a:p>
          <a:p>
            <a:pPr marL="523875" indent="-117475">
              <a:buFont typeface="Arial" panose="020B0604020202020204" pitchFamily="34" charset="0"/>
              <a:buChar char="•"/>
            </a:pPr>
            <a:r>
              <a:rPr lang="en-US" sz="1400" i="1" dirty="0"/>
              <a:t>Cons</a:t>
            </a:r>
            <a:r>
              <a:rPr lang="en-US" sz="1400" dirty="0"/>
              <a:t>: more complex to interpret</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rc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rcRect/>
          <a:stretch/>
        </p:blipFill>
        <p:spPr>
          <a:xfrm>
            <a:off x="4203931" y="4752247"/>
            <a:ext cx="4475988" cy="2685592"/>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
            </a:r>
            <a:r>
              <a:rPr lang="en-US" sz="1400" i="1" dirty="0"/>
              <a:t>attributed</a:t>
            </a:r>
            <a:r>
              <a:rPr lang="en-US" sz="1400" dirty="0"/>
              <a:t>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844447023"/>
              </p:ext>
            </p:extLst>
          </p:nvPr>
        </p:nvGraphicFramePr>
        <p:xfrm>
          <a:off x="414997" y="1956528"/>
          <a:ext cx="8314005" cy="4583168"/>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202887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01303"/>
                <a:ext cx="6643343" cy="1740989"/>
              </a:xfrm>
              <a:prstGeom prst="rect">
                <a:avLst/>
              </a:prstGeom>
              <a:noFill/>
            </p:spPr>
            <p:txBody>
              <a:bodyPr wrap="square" rtlCol="0" anchor="ctr">
                <a:spAutoFit/>
              </a:bodyPr>
              <a:lstStyle/>
              <a:p>
                <a:r>
                  <a:rPr lang="en-US" sz="1400" b="1" dirty="0"/>
                  <a:t>Phenotypic Variance </a:t>
                </a:r>
                <a:r>
                  <a:rPr lang="en-US" sz="1400" dirty="0"/>
                  <a:t>(assuming </a:t>
                </a:r>
                <a14:m>
                  <m:oMath xmlns:m="http://schemas.openxmlformats.org/officeDocument/2006/math">
                    <m:r>
                      <a:rPr lang="en-US" sz="1400" b="0" i="1">
                        <a:latin typeface="Cambria Math" panose="02040503050406030204" pitchFamily="18" charset="0"/>
                        <a:ea typeface="Cambria Math" panose="02040503050406030204" pitchFamily="18" charset="0"/>
                      </a:rPr>
                      <m:t>𝜀</m:t>
                    </m:r>
                    <m:r>
                      <a:rPr lang="en-US" sz="1400" b="0" i="1">
                        <a:latin typeface="Cambria Math" panose="02040503050406030204" pitchFamily="18" charset="0"/>
                        <a:ea typeface="Cambria Math" panose="02040503050406030204" pitchFamily="18" charset="0"/>
                      </a:rPr>
                      <m:t> </m:t>
                    </m:r>
                  </m:oMath>
                </a14:m>
                <a:r>
                  <a:rPr lang="en-US" sz="1400" dirty="0"/>
                  <a:t>is independent from G and E)</a:t>
                </a:r>
                <a:r>
                  <a:rPr lang="en-US" sz="1400" b="1" dirty="0"/>
                  <a:t>: </a:t>
                </a:r>
              </a:p>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rPr>
                            <m:t>Y</m:t>
                          </m:r>
                        </m:sub>
                        <m:sup>
                          <m:r>
                            <a:rPr lang="en-US" sz="1400" b="0" i="1" smtClean="0">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smtClean="0">
                              <a:latin typeface="Cambria Math" panose="02040503050406030204" pitchFamily="18" charset="0"/>
                            </a:rPr>
                            <m:t>𝜀</m:t>
                          </m:r>
                        </m:sub>
                        <m:sup>
                          <m:r>
                            <a:rPr lang="en-US" sz="1400" i="1">
                              <a:latin typeface="Cambria Math" panose="02040503050406030204" pitchFamily="18" charset="0"/>
                            </a:rPr>
                            <m:t>2</m:t>
                          </m:r>
                        </m:sup>
                      </m:sSubSup>
                    </m:oMath>
                  </m:oMathPara>
                </a14:m>
                <a:endParaRPr lang="en-US" sz="1400" dirty="0"/>
              </a:p>
              <a:p>
                <a:pPr algn="ctr"/>
                <a:endParaRPr lang="en-US" sz="1400" dirty="0"/>
              </a:p>
              <a:p>
                <a:r>
                  <a:rPr lang="en-US" sz="1400" dirty="0"/>
                  <a:t>If we further assume G and E are </a:t>
                </a:r>
                <a:r>
                  <a:rPr lang="en-US" sz="1400" i="1" dirty="0"/>
                  <a:t>independent</a:t>
                </a:r>
                <a:r>
                  <a:rPr lang="en-US" sz="1400" b="1" dirty="0"/>
                  <a:t> </a:t>
                </a:r>
                <a:r>
                  <a:rPr lang="en-US" sz="1400" dirty="0"/>
                  <a:t>from each other (i.e.,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=0</m:t>
                    </m:r>
                  </m:oMath>
                </a14:m>
                <a:r>
                  <a:rPr lang="en-US" sz="1400" dirty="0"/>
                  <a:t>):</a:t>
                </a:r>
              </a:p>
              <a:p>
                <a:pPr marL="285750" indent="-285750">
                  <a:buFont typeface="Arial" panose="020B0604020202020204" pitchFamily="34" charset="0"/>
                  <a:buChar char="•"/>
                </a:pPr>
                <a:r>
                  <a:rPr lang="en-US" sz="1400" dirty="0"/>
                  <a:t>Broad-sense heritability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𝐻</m:t>
                        </m:r>
                      </m:e>
                      <m:sup>
                        <m:r>
                          <a:rPr lang="en-US" sz="1400" i="1">
                            <a:latin typeface="Cambria Math" panose="02040503050406030204" pitchFamily="18" charset="0"/>
                          </a:rPr>
                          <m:t>2</m:t>
                        </m:r>
                      </m:sup>
                    </m:sSup>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D</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R</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I</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b="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01303"/>
                <a:ext cx="6643343" cy="1740989"/>
              </a:xfrm>
              <a:prstGeom prst="rect">
                <a:avLst/>
              </a:prstGeom>
              <a:blipFill>
                <a:blip r:embed="rId3"/>
                <a:stretch>
                  <a:fillRect l="-382" t="-7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
        <p:nvSpPr>
          <p:cNvPr id="4" name="TextBox 3">
            <a:extLst>
              <a:ext uri="{FF2B5EF4-FFF2-40B4-BE49-F238E27FC236}">
                <a16:creationId xmlns:a16="http://schemas.microsoft.com/office/drawing/2014/main" id="{3343F306-5954-563F-AD36-ADB83540F22D}"/>
              </a:ext>
            </a:extLst>
          </p:cNvPr>
          <p:cNvSpPr txBox="1"/>
          <p:nvPr/>
        </p:nvSpPr>
        <p:spPr>
          <a:xfrm>
            <a:off x="2201620" y="1452506"/>
            <a:ext cx="4754828" cy="369332"/>
          </a:xfrm>
          <a:prstGeom prst="rect">
            <a:avLst/>
          </a:prstGeom>
          <a:noFill/>
        </p:spPr>
        <p:txBody>
          <a:bodyPr wrap="none" rtlCol="0">
            <a:spAutoFit/>
          </a:bodyPr>
          <a:lstStyle/>
          <a:p>
            <a:r>
              <a:rPr lang="en-US" b="1" dirty="0">
                <a:solidFill>
                  <a:schemeClr val="accent3">
                    <a:lumMod val="50000"/>
                  </a:schemeClr>
                </a:solidFill>
              </a:rPr>
              <a:t>An Example of Partition of Phenotypic Variance </a:t>
            </a:r>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(generally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i="1" dirty="0"/>
                  <a:t>Why important?</a:t>
                </a:r>
                <a:r>
                  <a:rPr lang="en-US" altLang="zh-CN" sz="1600" dirty="0"/>
                  <a: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𝜺</m:t>
                      </m:r>
                    </m:oMath>
                  </m:oMathPara>
                </a14:m>
                <a:endParaRPr lang="en-US" b="1"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597166" y="5344658"/>
            <a:ext cx="2764293" cy="270909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278062" y="4018357"/>
            <a:ext cx="1609287" cy="400110"/>
          </a:xfrm>
          <a:prstGeom prst="rect">
            <a:avLst/>
          </a:prstGeom>
          <a:noFill/>
        </p:spPr>
        <p:txBody>
          <a:bodyPr wrap="none" rtlCol="0">
            <a:spAutoFit/>
          </a:bodyPr>
          <a:lstStyle/>
          <a:p>
            <a:r>
              <a:rPr lang="en-US" sz="2000" b="1" dirty="0"/>
              <a:t>Recall 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719608" y="5454812"/>
            <a:ext cx="1487784" cy="141832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171815" y="6873617"/>
            <a:ext cx="1115539" cy="102498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1168520125"/>
              </p:ext>
            </p:extLst>
          </p:nvPr>
        </p:nvGraphicFramePr>
        <p:xfrm>
          <a:off x="5711668" y="5435672"/>
          <a:ext cx="2546820" cy="2460160"/>
        </p:xfrm>
        <a:graphic>
          <a:graphicData uri="http://schemas.openxmlformats.org/drawingml/2006/table">
            <a:tbl>
              <a:tblPr>
                <a:tableStyleId>{2D5ABB26-0587-4C30-8999-92F81FD0307C}</a:tableStyleId>
              </a:tblPr>
              <a:tblGrid>
                <a:gridCol w="509364">
                  <a:extLst>
                    <a:ext uri="{9D8B030D-6E8A-4147-A177-3AD203B41FA5}">
                      <a16:colId xmlns:a16="http://schemas.microsoft.com/office/drawing/2014/main" val="4155823044"/>
                    </a:ext>
                  </a:extLst>
                </a:gridCol>
                <a:gridCol w="509364">
                  <a:extLst>
                    <a:ext uri="{9D8B030D-6E8A-4147-A177-3AD203B41FA5}">
                      <a16:colId xmlns:a16="http://schemas.microsoft.com/office/drawing/2014/main" val="2651163248"/>
                    </a:ext>
                  </a:extLst>
                </a:gridCol>
                <a:gridCol w="509364">
                  <a:extLst>
                    <a:ext uri="{9D8B030D-6E8A-4147-A177-3AD203B41FA5}">
                      <a16:colId xmlns:a16="http://schemas.microsoft.com/office/drawing/2014/main" val="1024429609"/>
                    </a:ext>
                  </a:extLst>
                </a:gridCol>
                <a:gridCol w="509364">
                  <a:extLst>
                    <a:ext uri="{9D8B030D-6E8A-4147-A177-3AD203B41FA5}">
                      <a16:colId xmlns:a16="http://schemas.microsoft.com/office/drawing/2014/main" val="2159546137"/>
                    </a:ext>
                  </a:extLst>
                </a:gridCol>
                <a:gridCol w="509364">
                  <a:extLst>
                    <a:ext uri="{9D8B030D-6E8A-4147-A177-3AD203B41FA5}">
                      <a16:colId xmlns:a16="http://schemas.microsoft.com/office/drawing/2014/main" val="1589954523"/>
                    </a:ext>
                  </a:extLst>
                </a:gridCol>
              </a:tblGrid>
              <a:tr h="492032">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3005854363"/>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951528846"/>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7430844"/>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extLst>
                  <a:ext uri="{0D108BD9-81ED-4DB2-BD59-A6C34878D82A}">
                    <a16:rowId xmlns:a16="http://schemas.microsoft.com/office/drawing/2014/main" val="2014519658"/>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520072" y="4398129"/>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727158" cy="2339102"/>
              </a:xfrm>
              <a:prstGeom prst="rect">
                <a:avLst/>
              </a:prstGeom>
              <a:noFill/>
            </p:spPr>
            <p:txBody>
              <a:bodyPr wrap="square" rtlCol="0">
                <a:spAutoFit/>
              </a:bodyPr>
              <a:lstStyle/>
              <a:p>
                <a:r>
                  <a:rPr lang="en-US" b="1" i="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i="1" dirty="0"/>
                  <a:t> </a:t>
                </a:r>
                <a:r>
                  <a:rPr lang="en-US" b="1" i="1" dirty="0"/>
                  <a:t>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727158" cy="2339102"/>
              </a:xfrm>
              <a:prstGeom prst="rect">
                <a:avLst/>
              </a:prstGeom>
              <a:blipFill>
                <a:blip r:embed="rId16"/>
                <a:stretch>
                  <a:fillRect l="-1072" t="-1081"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334006" y="68478"/>
            <a:ext cx="4475988" cy="400110"/>
          </a:xfrm>
          <a:prstGeom prst="rect">
            <a:avLst/>
          </a:prstGeom>
          <a:noFill/>
        </p:spPr>
        <p:txBody>
          <a:bodyPr wrap="square" rtlCol="0" anchor="ctr">
            <a:spAutoFit/>
          </a:bodyPr>
          <a:lstStyle/>
          <a:p>
            <a:pPr algn="ctr"/>
            <a:r>
              <a:rPr lang="en-US" sz="2000" b="1" dirty="0"/>
              <a:t>Confounder</a:t>
            </a:r>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653443" y="2409684"/>
            <a:ext cx="1760894" cy="523220"/>
          </a:xfrm>
          <a:prstGeom prst="rect">
            <a:avLst/>
          </a:prstGeom>
          <a:noFill/>
        </p:spPr>
        <p:txBody>
          <a:bodyPr wrap="square" rtlCol="0">
            <a:spAutoFit/>
          </a:bodyPr>
          <a:lstStyle/>
          <a:p>
            <a:pPr algn="ctr"/>
            <a:r>
              <a:rPr lang="en-US" sz="1400" dirty="0"/>
              <a:t>Allele </a:t>
            </a:r>
          </a:p>
          <a:p>
            <a:pPr algn="ctr"/>
            <a:r>
              <a:rPr lang="en-US" sz="1400" dirty="0"/>
              <a:t>frequency</a:t>
            </a:r>
          </a:p>
        </p:txBody>
      </p:sp>
      <p:sp>
        <p:nvSpPr>
          <p:cNvPr id="30" name="TextBox 29">
            <a:extLst>
              <a:ext uri="{FF2B5EF4-FFF2-40B4-BE49-F238E27FC236}">
                <a16:creationId xmlns:a16="http://schemas.microsoft.com/office/drawing/2014/main" id="{77139545-4DD2-116C-219F-A590B561EDE1}"/>
              </a:ext>
            </a:extLst>
          </p:cNvPr>
          <p:cNvSpPr txBox="1"/>
          <p:nvPr/>
        </p:nvSpPr>
        <p:spPr>
          <a:xfrm rot="1751409">
            <a:off x="4870983" y="2496263"/>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70"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1471706" y="4409012"/>
            <a:ext cx="6200588" cy="584775"/>
          </a:xfrm>
          <a:prstGeom prst="rect">
            <a:avLst/>
          </a:prstGeom>
          <a:noFill/>
        </p:spPr>
        <p:txBody>
          <a:bodyPr wrap="square" rtlCol="0">
            <a:spAutoFit/>
          </a:bodyPr>
          <a:lstStyle/>
          <a:p>
            <a:pPr algn="ctr"/>
            <a:r>
              <a:rPr lang="en-US" sz="1600" dirty="0"/>
              <a:t>When genetic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400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Controls for population stratification by including top principal components as covariates in regression models</a:t>
            </a:r>
          </a:p>
          <a:p>
            <a:pPr marL="228600" indent="-228600">
              <a:buAutoNum type="arabicPeriod"/>
            </a:pPr>
            <a:r>
              <a:rPr lang="en-US" sz="1200" b="1" dirty="0"/>
              <a:t>Linear Mixed Models (LMM)</a:t>
            </a:r>
            <a:r>
              <a:rPr lang="en-US" sz="1200" dirty="0"/>
              <a:t> Uses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Performs separate analyses within homogeneous ancestry groups, then meta-analyze results across populations</a:t>
            </a:r>
          </a:p>
          <a:p>
            <a:pPr marL="228600" indent="-228600">
              <a:buAutoNum type="arabicPeriod"/>
            </a:pPr>
            <a:r>
              <a:rPr lang="en-US" sz="1200" b="1" dirty="0"/>
              <a:t>Covariate Adjustment</a:t>
            </a:r>
            <a:r>
              <a:rPr lang="en-US" sz="1200" dirty="0"/>
              <a:t> Includes known confounders (age, sex, batch) as fixed effects in regression models</a:t>
            </a:r>
          </a:p>
          <a:p>
            <a:pPr marL="228600" indent="-228600">
              <a:buAutoNum type="arabicPeriod"/>
            </a:pPr>
            <a:r>
              <a:rPr lang="en-US" sz="1200" b="1" dirty="0"/>
              <a:t>Family-based Tests</a:t>
            </a:r>
            <a:r>
              <a:rPr lang="en-US" sz="1200" dirty="0"/>
              <a:t> Uses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24489"/>
            <a:ext cx="3902204"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
        <p:nvSpPr>
          <p:cNvPr id="2" name="TextBox 1">
            <a:extLst>
              <a:ext uri="{FF2B5EF4-FFF2-40B4-BE49-F238E27FC236}">
                <a16:creationId xmlns:a16="http://schemas.microsoft.com/office/drawing/2014/main" id="{2A6963A3-A7DF-23F7-A431-ED7132526FB8}"/>
              </a:ext>
            </a:extLst>
          </p:cNvPr>
          <p:cNvSpPr txBox="1"/>
          <p:nvPr/>
        </p:nvSpPr>
        <p:spPr>
          <a:xfrm>
            <a:off x="927554" y="372059"/>
            <a:ext cx="7316811" cy="461665"/>
          </a:xfrm>
          <a:prstGeom prst="rect">
            <a:avLst/>
          </a:prstGeom>
          <a:noFill/>
        </p:spPr>
        <p:txBody>
          <a:bodyPr wrap="none" rtlCol="0">
            <a:spAutoFit/>
          </a:bodyPr>
          <a:lstStyle/>
          <a:p>
            <a:pPr algn="ctr"/>
            <a:r>
              <a:rPr lang="en-US" sz="1200" dirty="0"/>
              <a:t>Influences both the exposure and outcome independently, </a:t>
            </a:r>
          </a:p>
          <a:p>
            <a:pPr algn="ctr"/>
            <a:r>
              <a:rPr lang="en-US" sz="1200" dirty="0"/>
              <a:t>creating a misleading association between them that doesn't represent a true causal relationship if not considered</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990872"/>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328205" y="5524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644189"/>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414901"/>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414901"/>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495469"/>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495469"/>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756933"/>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768898"/>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488433"/>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52704" y="1097995"/>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 Collider ←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518865"/>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78508" y="2646267"/>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
        <p:nvSpPr>
          <p:cNvPr id="8" name="TextBox 7">
            <a:extLst>
              <a:ext uri="{FF2B5EF4-FFF2-40B4-BE49-F238E27FC236}">
                <a16:creationId xmlns:a16="http://schemas.microsoft.com/office/drawing/2014/main" id="{39E98D92-F45B-5294-964C-C0F75C6B279F}"/>
              </a:ext>
            </a:extLst>
          </p:cNvPr>
          <p:cNvSpPr txBox="1"/>
          <p:nvPr/>
        </p:nvSpPr>
        <p:spPr>
          <a:xfrm>
            <a:off x="2139041" y="372059"/>
            <a:ext cx="4893840" cy="461665"/>
          </a:xfrm>
          <a:prstGeom prst="rect">
            <a:avLst/>
          </a:prstGeom>
          <a:noFill/>
        </p:spPr>
        <p:txBody>
          <a:bodyPr wrap="none" rtlCol="0">
            <a:spAutoFit/>
          </a:bodyPr>
          <a:lstStyle/>
          <a:p>
            <a:pPr algn="ctr"/>
            <a:r>
              <a:rPr lang="en-US" sz="1200" dirty="0"/>
              <a:t>Influenced by two other variables of interest, </a:t>
            </a:r>
          </a:p>
          <a:p>
            <a:pPr algn="ctr"/>
            <a:r>
              <a:rPr lang="en-US" sz="1200" dirty="0"/>
              <a:t>creating a spurious association between them when included in the analysis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3581BDE3-BB56-2647-C185-CA27DB07E57B}"/>
              </a:ext>
            </a:extLst>
          </p:cNvPr>
          <p:cNvSpPr/>
          <p:nvPr/>
        </p:nvSpPr>
        <p:spPr>
          <a:xfrm>
            <a:off x="422032" y="5663623"/>
            <a:ext cx="8299936" cy="31554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591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341502" y="229374"/>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767547"/>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1858819"/>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1858819"/>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193187"/>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193187"/>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049440"/>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41502" y="995553"/>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244385"/>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232334"/>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1826479"/>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1826479"/>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1826479"/>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542883"/>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50482" y="3589031"/>
                <a:ext cx="7058028" cy="1631216"/>
              </a:xfrm>
              <a:prstGeom prst="rect">
                <a:avLst/>
              </a:prstGeom>
              <a:noFill/>
            </p:spPr>
            <p:txBody>
              <a:bodyPr wrap="square" rtlCol="0">
                <a:spAutoFit/>
              </a:bodyPr>
              <a:lstStyle/>
              <a:p>
                <a:pPr algn="ctr"/>
                <a:r>
                  <a:rPr lang="en-US" b="1" i="1" dirty="0"/>
                  <a:t>Total Effect = Effect of Interest + Other Effect</a:t>
                </a:r>
              </a:p>
              <a:p>
                <a:pPr algn="ctr"/>
                <a:endParaRPr lang="en-US" b="1" i="1" dirty="0"/>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50482" y="3589031"/>
                <a:ext cx="7058028" cy="1631216"/>
              </a:xfrm>
              <a:prstGeom prst="rect">
                <a:avLst/>
              </a:prstGeom>
              <a:blipFill>
                <a:blip r:embed="rId3"/>
                <a:stretch>
                  <a:fillRect l="-359" t="-1550" b="-465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630A2A-DB10-FFB5-73AE-C80868F5C759}"/>
              </a:ext>
            </a:extLst>
          </p:cNvPr>
          <p:cNvSpPr txBox="1"/>
          <p:nvPr/>
        </p:nvSpPr>
        <p:spPr>
          <a:xfrm>
            <a:off x="1471177" y="534396"/>
            <a:ext cx="6216638" cy="276999"/>
          </a:xfrm>
          <a:prstGeom prst="rect">
            <a:avLst/>
          </a:prstGeom>
          <a:noFill/>
        </p:spPr>
        <p:txBody>
          <a:bodyPr wrap="none" rtlCol="0">
            <a:spAutoFit/>
          </a:bodyPr>
          <a:lstStyle/>
          <a:p>
            <a:r>
              <a:rPr lang="en-US" sz="1200" dirty="0"/>
              <a:t>Explains </a:t>
            </a:r>
            <a:r>
              <a:rPr lang="en-US" sz="1200" b="1" dirty="0"/>
              <a:t>HOW</a:t>
            </a:r>
            <a:r>
              <a:rPr lang="en-US" sz="1200" dirty="0"/>
              <a:t> a genetic variant affects an outcome by lying in the causal pathway between them</a:t>
            </a:r>
          </a:p>
        </p:txBody>
      </p:sp>
      <p:graphicFrame>
        <p:nvGraphicFramePr>
          <p:cNvPr id="10" name="Table 9">
            <a:extLst>
              <a:ext uri="{FF2B5EF4-FFF2-40B4-BE49-F238E27FC236}">
                <a16:creationId xmlns:a16="http://schemas.microsoft.com/office/drawing/2014/main" id="{02B0C0D0-E156-D303-16B2-163B55EB955F}"/>
              </a:ext>
            </a:extLst>
          </p:cNvPr>
          <p:cNvGraphicFramePr>
            <a:graphicFrameLocks noGrp="1"/>
          </p:cNvGraphicFramePr>
          <p:nvPr>
            <p:extLst>
              <p:ext uri="{D42A27DB-BD31-4B8C-83A1-F6EECF244321}">
                <p14:modId xmlns:p14="http://schemas.microsoft.com/office/powerpoint/2010/main" val="2100343127"/>
              </p:ext>
            </p:extLst>
          </p:nvPr>
        </p:nvGraphicFramePr>
        <p:xfrm>
          <a:off x="803718" y="6212751"/>
          <a:ext cx="7536564" cy="2352040"/>
        </p:xfrm>
        <a:graphic>
          <a:graphicData uri="http://schemas.openxmlformats.org/drawingml/2006/table">
            <a:tbl>
              <a:tblPr firstRow="1" bandRow="1">
                <a:tableStyleId>{5C22544A-7EE6-4342-B048-85BDC9FD1C3A}</a:tableStyleId>
              </a:tblPr>
              <a:tblGrid>
                <a:gridCol w="1611936">
                  <a:extLst>
                    <a:ext uri="{9D8B030D-6E8A-4147-A177-3AD203B41FA5}">
                      <a16:colId xmlns:a16="http://schemas.microsoft.com/office/drawing/2014/main" val="2078978158"/>
                    </a:ext>
                  </a:extLst>
                </a:gridCol>
                <a:gridCol w="1760561">
                  <a:extLst>
                    <a:ext uri="{9D8B030D-6E8A-4147-A177-3AD203B41FA5}">
                      <a16:colId xmlns:a16="http://schemas.microsoft.com/office/drawing/2014/main" val="3332757809"/>
                    </a:ext>
                  </a:extLst>
                </a:gridCol>
                <a:gridCol w="2279926">
                  <a:extLst>
                    <a:ext uri="{9D8B030D-6E8A-4147-A177-3AD203B41FA5}">
                      <a16:colId xmlns:a16="http://schemas.microsoft.com/office/drawing/2014/main" val="4091637248"/>
                    </a:ext>
                  </a:extLst>
                </a:gridCol>
                <a:gridCol w="1884141">
                  <a:extLst>
                    <a:ext uri="{9D8B030D-6E8A-4147-A177-3AD203B41FA5}">
                      <a16:colId xmlns:a16="http://schemas.microsoft.com/office/drawing/2014/main" val="161992189"/>
                    </a:ext>
                  </a:extLst>
                </a:gridCol>
              </a:tblGrid>
              <a:tr h="370840">
                <a:tc>
                  <a:txBody>
                    <a:bodyPr/>
                    <a:lstStyle/>
                    <a:p>
                      <a:pPr algn="ctr"/>
                      <a:endParaRPr lang="en-US" sz="1600" b="1" dirty="0"/>
                    </a:p>
                  </a:txBody>
                  <a:tcPr anchor="ctr"/>
                </a:tc>
                <a:tc>
                  <a:txBody>
                    <a:bodyPr/>
                    <a:lstStyle/>
                    <a:p>
                      <a:pPr algn="ctr"/>
                      <a:r>
                        <a:rPr lang="en-US" sz="1600" b="1" dirty="0"/>
                        <a:t>DAG Structure</a:t>
                      </a:r>
                    </a:p>
                  </a:txBody>
                  <a:tcPr anchor="ctr"/>
                </a:tc>
                <a:tc>
                  <a:txBody>
                    <a:bodyPr/>
                    <a:lstStyle/>
                    <a:p>
                      <a:pPr algn="ctr"/>
                      <a:r>
                        <a:rPr lang="en-US" sz="1600" b="1" dirty="0"/>
                        <a:t>Association</a:t>
                      </a:r>
                    </a:p>
                  </a:txBody>
                  <a:tcPr anchor="ctr"/>
                </a:tc>
                <a:tc>
                  <a:txBody>
                    <a:bodyPr/>
                    <a:lstStyle/>
                    <a:p>
                      <a:pPr algn="ctr"/>
                      <a:r>
                        <a:rPr lang="en-US" sz="1600" b="1" i="0" kern="1200" dirty="0">
                          <a:solidFill>
                            <a:schemeClr val="lt1"/>
                          </a:solidFill>
                          <a:effectLst/>
                          <a:latin typeface="+mn-lt"/>
                          <a:ea typeface="+mn-ea"/>
                          <a:cs typeface="+mn-cs"/>
                        </a:rPr>
                        <a:t>What to Do</a:t>
                      </a:r>
                      <a:endParaRPr lang="en-US" sz="1600" b="1" dirty="0"/>
                    </a:p>
                  </a:txBody>
                  <a:tcPr anchor="ctr"/>
                </a:tc>
                <a:extLst>
                  <a:ext uri="{0D108BD9-81ED-4DB2-BD59-A6C34878D82A}">
                    <a16:rowId xmlns:a16="http://schemas.microsoft.com/office/drawing/2014/main" val="80201740"/>
                  </a:ext>
                </a:extLst>
              </a:tr>
              <a:tr h="370840">
                <a:tc>
                  <a:txBody>
                    <a:bodyPr/>
                    <a:lstStyle/>
                    <a:p>
                      <a:pPr algn="ctr"/>
                      <a:r>
                        <a:rPr lang="en-US" sz="1600" b="1" dirty="0"/>
                        <a:t>Confounder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Creates spurious association between X and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3589629810"/>
                  </a:ext>
                </a:extLst>
              </a:tr>
              <a:tr h="370840">
                <a:tc>
                  <a:txBody>
                    <a:bodyPr/>
                    <a:lstStyle/>
                    <a:p>
                      <a:pPr algn="ctr"/>
                      <a:r>
                        <a:rPr lang="en-US" sz="1600" b="1" dirty="0"/>
                        <a:t>Collider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X and Y are initially independent</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Do NOT 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63702858"/>
                  </a:ext>
                </a:extLst>
              </a:tr>
              <a:tr h="0">
                <a:tc>
                  <a:txBody>
                    <a:bodyPr/>
                    <a:lstStyle/>
                    <a:p>
                      <a:pPr algn="ctr"/>
                      <a:r>
                        <a:rPr lang="en-US" sz="1600" b="1" dirty="0"/>
                        <a:t>Mediator</a:t>
                      </a:r>
                    </a:p>
                  </a:txBody>
                  <a:tcPr anchor="ctr"/>
                </a:tc>
                <a:tc>
                  <a:txBody>
                    <a:bodyPr/>
                    <a:lstStyle/>
                    <a:p>
                      <a:pPr algn="ctr"/>
                      <a:r>
                        <a:rPr lang="en-US" sz="1600" b="0" i="0" u="none" strike="noStrike" kern="1200" dirty="0">
                          <a:solidFill>
                            <a:schemeClr val="dk1"/>
                          </a:solidFill>
                          <a:effectLst/>
                          <a:latin typeface="+mn-lt"/>
                          <a:ea typeface="+mn-ea"/>
                          <a:cs typeface="+mn-cs"/>
                        </a:rPr>
                        <a:t>X → M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Part of the true causal effect of X on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Depends on the context</a:t>
                      </a:r>
                      <a:endParaRPr lang="en-US" sz="1600" b="0" dirty="0"/>
                    </a:p>
                  </a:txBody>
                  <a:tcPr anchor="ctr"/>
                </a:tc>
                <a:extLst>
                  <a:ext uri="{0D108BD9-81ED-4DB2-BD59-A6C34878D82A}">
                    <a16:rowId xmlns:a16="http://schemas.microsoft.com/office/drawing/2014/main" val="1337705265"/>
                  </a:ext>
                </a:extLst>
              </a:tr>
            </a:tbl>
          </a:graphicData>
        </a:graphic>
      </p:graphicFrame>
      <p:sp>
        <p:nvSpPr>
          <p:cNvPr id="12" name="TextBox 11">
            <a:extLst>
              <a:ext uri="{FF2B5EF4-FFF2-40B4-BE49-F238E27FC236}">
                <a16:creationId xmlns:a16="http://schemas.microsoft.com/office/drawing/2014/main" id="{EC1075B3-6201-D2E0-A8BF-805EE95E68E1}"/>
              </a:ext>
            </a:extLst>
          </p:cNvPr>
          <p:cNvSpPr txBox="1"/>
          <p:nvPr/>
        </p:nvSpPr>
        <p:spPr>
          <a:xfrm>
            <a:off x="3263783" y="5732347"/>
            <a:ext cx="2631426" cy="369332"/>
          </a:xfrm>
          <a:prstGeom prst="rect">
            <a:avLst/>
          </a:prstGeom>
          <a:noFill/>
        </p:spPr>
        <p:txBody>
          <a:bodyPr wrap="none" rtlCol="0">
            <a:spAutoFit/>
          </a:bodyPr>
          <a:lstStyle/>
          <a:p>
            <a:r>
              <a:rPr lang="en-US" b="1" dirty="0"/>
              <a:t>Comparison of Covariates</a:t>
            </a:r>
          </a:p>
        </p:txBody>
      </p:sp>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420235" cy="250562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spcBef>
                    <a:spcPts val="600"/>
                  </a:spcBef>
                  <a:spcAft>
                    <a:spcPts val="600"/>
                  </a:spcAft>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spcBef>
                    <a:spcPts val="600"/>
                  </a:spcBef>
                  <a:spcAft>
                    <a:spcPts val="600"/>
                  </a:spcAft>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 (IVW):</a:t>
                </a:r>
              </a:p>
              <a:p>
                <a:pPr lvl="1">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420235" cy="2505622"/>
              </a:xfrm>
              <a:prstGeom prst="rect">
                <a:avLst/>
              </a:prstGeom>
              <a:blipFill>
                <a:blip r:embed="rId2"/>
                <a:stretch>
                  <a:fillRect l="-573" t="-50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319600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319600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751703"/>
                <a:ext cx="4264026" cy="830997"/>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(constant)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751703"/>
                <a:ext cx="4264026" cy="830997"/>
              </a:xfrm>
              <a:prstGeom prst="rect">
                <a:avLst/>
              </a:prstGeom>
              <a:blipFill>
                <a:blip r:embed="rId6"/>
                <a:stretch>
                  <a:fillRect l="-593" t="-1515" r="-297" b="-75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424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267048"/>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515712"/>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515712"/>
                <a:ext cx="7493783" cy="909160"/>
              </a:xfrm>
              <a:prstGeom prst="rect">
                <a:avLst/>
              </a:prstGeom>
              <a:blipFill>
                <a:blip r:embed="rId2"/>
                <a:stretch>
                  <a:fillRect t="-20833" b="-416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826643" y="3610311"/>
                <a:ext cx="3652370" cy="1328312"/>
              </a:xfrm>
              <a:prstGeom prst="rect">
                <a:avLst/>
              </a:prstGeom>
              <a:noFill/>
            </p:spPr>
            <p:txBody>
              <a:bodyPr wrap="square" rtlCol="0">
                <a:spAutoFit/>
              </a:bodyPr>
              <a:lstStyle/>
              <a:p>
                <a:pPr algn="just"/>
                <a:r>
                  <a:rPr lang="en-US" sz="1600" dirty="0"/>
                  <a:t>Since this is a random effect model,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 </m:t>
                    </m:r>
                  </m:oMath>
                </a14:m>
                <a:r>
                  <a:rPr lang="en-US" sz="1600" dirty="0"/>
                  <a:t> both come from a distribution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dirty="0"/>
                  <a:t> which is centered at the underlying true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oMath>
                </a14:m>
                <a:r>
                  <a:rPr lang="en-US" sz="1600" dirty="0"/>
                  <a:t>, rather than a fixed value.</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826643" y="3610311"/>
                <a:ext cx="3652370" cy="1328312"/>
              </a:xfrm>
              <a:prstGeom prst="rect">
                <a:avLst/>
              </a:prstGeom>
              <a:blipFill>
                <a:blip r:embed="rId6"/>
                <a:stretch>
                  <a:fillRect l="-1042" t="-1905" r="-1042"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370840">
                    <a:tc>
                      <a:txBody>
                        <a:bodyPr/>
                        <a:lstStyle/>
                        <a:p>
                          <a:pPr algn="ctr"/>
                          <a:r>
                            <a:rPr lang="en-US" sz="1400" b="1" dirty="0"/>
                            <a:t>Weight Formula</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𝑘</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𝑆𝐸</m:t>
                                        </m:r>
                                      </m:e>
                                      <m:sub>
                                        <m:r>
                                          <a:rPr lang="en-US" sz="1200" b="0" i="1" smtClean="0">
                                            <a:latin typeface="Cambria Math" panose="02040503050406030204" pitchFamily="18" charset="0"/>
                                            <a:ea typeface="Cambria Math" panose="02040503050406030204" pitchFamily="18" charset="0"/>
                                          </a:rPr>
                                          <m:t>𝑘</m:t>
                                        </m:r>
                                      </m:sub>
                                      <m:sup>
                                        <m:r>
                                          <a:rPr lang="en-US" sz="1200" b="0" i="1" smtClean="0">
                                            <a:latin typeface="Cambria Math" panose="02040503050406030204" pitchFamily="18" charset="0"/>
                                            <a:ea typeface="Cambria Math" panose="02040503050406030204" pitchFamily="18" charset="0"/>
                                          </a:rPr>
                                          <m:t>2</m:t>
                                        </m:r>
                                      </m:sup>
                                    </m:sSubSup>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m:t>
                                    </m:r>
                                  </m:sup>
                                </m:sSubSup>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1</m:t>
                                    </m:r>
                                  </m:num>
                                  <m:den>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𝑆𝐸</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2</m:t>
                                        </m:r>
                                      </m:sup>
                                    </m:sSubSup>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𝜏</m:t>
                                        </m:r>
                                      </m:e>
                                      <m:sup>
                                        <m:r>
                                          <a:rPr lang="en-US" sz="1200" i="1">
                                            <a:latin typeface="Cambria Math" panose="02040503050406030204" pitchFamily="18" charset="0"/>
                                            <a:ea typeface="Cambria Math" panose="02040503050406030204" pitchFamily="18" charset="0"/>
                                          </a:rPr>
                                          <m:t>2</m:t>
                                        </m:r>
                                      </m:sup>
                                    </m:sSup>
                                  </m:den>
                                </m:f>
                              </m:oMath>
                            </m:oMathPara>
                          </a14:m>
                          <a:endParaRPr lang="en-US" sz="1200" dirty="0"/>
                        </a:p>
                      </a:txBody>
                      <a:tcPr anchor="ctr"/>
                    </a:tc>
                    <a:extLst>
                      <a:ext uri="{0D108BD9-81ED-4DB2-BD59-A6C34878D82A}">
                        <a16:rowId xmlns:a16="http://schemas.microsoft.com/office/drawing/2014/main" val="2510895536"/>
                      </a:ext>
                    </a:extLst>
                  </a:tr>
                  <a:tr h="37084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37084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518160">
                    <a:tc>
                      <a:txBody>
                        <a:bodyPr/>
                        <a:lstStyle/>
                        <a:p>
                          <a:pPr algn="ctr"/>
                          <a:r>
                            <a:rPr lang="en-US" sz="1400" b="1" dirty="0"/>
                            <a:t>Weight Formula</a:t>
                          </a:r>
                        </a:p>
                      </a:txBody>
                      <a:tcPr anchor="ctr"/>
                    </a:tc>
                    <a:tc>
                      <a:txBody>
                        <a:bodyPr/>
                        <a:lstStyle/>
                        <a:p>
                          <a:endParaRPr lang="en-US"/>
                        </a:p>
                      </a:txBody>
                      <a:tcPr anchor="ctr">
                        <a:blipFill>
                          <a:blip r:embed="rId8"/>
                          <a:stretch>
                            <a:fillRect l="-37500" t="-173171" r="-136607" b="-197561"/>
                          </a:stretch>
                        </a:blipFill>
                      </a:tcPr>
                    </a:tc>
                    <a:tc>
                      <a:txBody>
                        <a:bodyPr/>
                        <a:lstStyle/>
                        <a:p>
                          <a:endParaRPr lang="en-US"/>
                        </a:p>
                      </a:txBody>
                      <a:tcPr anchor="ctr">
                        <a:blipFill>
                          <a:blip r:embed="rId8"/>
                          <a:stretch>
                            <a:fillRect l="-101650" t="-173171" r="-990" b="-197561"/>
                          </a:stretch>
                        </a:blipFill>
                      </a:tcPr>
                    </a:tc>
                    <a:extLst>
                      <a:ext uri="{0D108BD9-81ED-4DB2-BD59-A6C34878D82A}">
                        <a16:rowId xmlns:a16="http://schemas.microsoft.com/office/drawing/2014/main" val="2510895536"/>
                      </a:ext>
                    </a:extLst>
                  </a:tr>
                  <a:tr h="51816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45720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1544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under data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the model</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 </m:t>
                    </m:r>
                  </m:oMath>
                </a14:m>
                <a:r>
                  <a:rPr lang="en-US" sz="1600" dirty="0"/>
                  <a:t>: the observed data</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𝑃</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𝐷</m:t>
                        </m:r>
                      </m:e>
                      <m:e>
                        <m:r>
                          <a:rPr lang="en-US" sz="1600" i="1">
                            <a:latin typeface="Cambria Math" panose="02040503050406030204" pitchFamily="18" charset="0"/>
                            <a:ea typeface="Cambria Math" panose="02040503050406030204" pitchFamily="18" charset="0"/>
                          </a:rPr>
                          <m:t>𝑀</m:t>
                        </m:r>
                      </m:e>
                    </m:d>
                  </m:oMath>
                </a14:m>
                <a:r>
                  <a:rPr lang="en-US" sz="1600" dirty="0"/>
                  <a:t>: the probability of observing data D given the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154436"/>
              </a:xfrm>
              <a:prstGeom prst="rect">
                <a:avLst/>
              </a:prstGeom>
              <a:blipFill>
                <a:blip r:embed="rId11"/>
                <a:stretch>
                  <a:fillRect l="-647" b="-1170"/>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8434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170325" y="897729"/>
            <a:ext cx="4981194" cy="369332"/>
          </a:xfrm>
          <a:prstGeom prst="rect">
            <a:avLst/>
          </a:prstGeom>
          <a:noFill/>
        </p:spPr>
        <p:txBody>
          <a:bodyPr wrap="square" rtlCol="0" anchor="ctr">
            <a:spAutoFit/>
          </a:bodyPr>
          <a:lstStyle/>
          <a:p>
            <a:pPr algn="ctr"/>
            <a:r>
              <a:rPr lang="en-US" b="1" dirty="0"/>
              <a:t>MLE in Likelihood and Log-likelihood functions</a:t>
            </a:r>
            <a:endParaRPr lang="en-US" dirty="0"/>
          </a:p>
        </p:txBody>
      </p:sp>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B31A698B-DA3B-E129-2CFE-166EBD5C5AF5}"/>
                  </a:ext>
                </a:extLst>
              </p:cNvPr>
              <p:cNvSpPr/>
              <p:nvPr/>
            </p:nvSpPr>
            <p:spPr>
              <a:xfrm>
                <a:off x="427384" y="6411984"/>
                <a:ext cx="4040446"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Asymptotic Properties</a:t>
                </a:r>
              </a:p>
              <a:p>
                <a:pPr marL="285750" indent="-285750">
                  <a:buFont typeface="Arial" panose="020B0604020202020204" pitchFamily="34" charset="0"/>
                  <a:buChar char="•"/>
                </a:pPr>
                <a:r>
                  <a:rPr lang="en-US" sz="1300" b="1" dirty="0">
                    <a:solidFill>
                      <a:schemeClr val="tx1"/>
                    </a:solidFill>
                  </a:rPr>
                  <a:t>Consistent</a:t>
                </a:r>
                <a:r>
                  <a:rPr lang="en-US" sz="1300" dirty="0">
                    <a:solidFill>
                      <a:schemeClr val="tx1"/>
                    </a:solidFill>
                  </a:rPr>
                  <a:t> – Converges to the true parameter as sample size increases</a:t>
                </a:r>
              </a:p>
              <a:p>
                <a:pPr marL="285750" indent="-285750">
                  <a:buFont typeface="Arial" panose="020B0604020202020204" pitchFamily="34" charset="0"/>
                  <a:buChar char="•"/>
                </a:pPr>
                <a:r>
                  <a:rPr lang="en-US" sz="1300" b="1" dirty="0">
                    <a:solidFill>
                      <a:schemeClr val="tx1"/>
                    </a:solidFill>
                  </a:rPr>
                  <a:t>Asymptotically Efficient</a:t>
                </a:r>
                <a:r>
                  <a:rPr lang="en-US" sz="1300" dirty="0">
                    <a:solidFill>
                      <a:schemeClr val="tx1"/>
                    </a:solidFill>
                  </a:rPr>
                  <a:t> – Achieves lowest possible variance among unbiased estimators (attains the Cramér-Rao bound)</a:t>
                </a:r>
              </a:p>
              <a:p>
                <a:pPr marL="285750" indent="-285750">
                  <a:buFont typeface="Arial" panose="020B0604020202020204" pitchFamily="34" charset="0"/>
                  <a:buChar char="•"/>
                </a:pPr>
                <a:r>
                  <a:rPr lang="en-US" sz="1300" b="1" dirty="0">
                    <a:solidFill>
                      <a:schemeClr val="tx1"/>
                    </a:solidFill>
                  </a:rPr>
                  <a:t>Asymptotically Normal</a:t>
                </a:r>
                <a:r>
                  <a:rPr lang="en-US" sz="1300" dirty="0">
                    <a:solidFill>
                      <a:schemeClr val="tx1"/>
                    </a:solidFill>
                  </a:rPr>
                  <a:t> – Distribution approaches normality as sample size grows</a:t>
                </a:r>
              </a:p>
              <a:p>
                <a:pPr marL="285750" indent="-285750">
                  <a:buFont typeface="Arial" panose="020B0604020202020204" pitchFamily="34" charset="0"/>
                  <a:buChar char="•"/>
                </a:pPr>
                <a:r>
                  <a:rPr lang="en-US" sz="1300" b="1" dirty="0">
                    <a:solidFill>
                      <a:schemeClr val="tx1"/>
                    </a:solidFill>
                  </a:rPr>
                  <a:t>Invariant</a:t>
                </a:r>
                <a:r>
                  <a:rPr lang="en-US" sz="1300" dirty="0">
                    <a:solidFill>
                      <a:schemeClr val="tx1"/>
                    </a:solidFill>
                  </a:rPr>
                  <a:t> – If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oMath>
                </a14:m>
                <a:r>
                  <a:rPr lang="en-US" sz="1300" dirty="0">
                    <a:solidFill>
                      <a:schemeClr val="tx1"/>
                    </a:solidFill>
                    <a:ea typeface="Cambria Math" panose="02040503050406030204" pitchFamily="18" charset="0"/>
                  </a:rPr>
                  <a:t> </a:t>
                </a:r>
                <a:r>
                  <a:rPr lang="en-US" sz="1300" dirty="0">
                    <a:solidFill>
                      <a:schemeClr val="tx1"/>
                    </a:solidFill>
                  </a:rPr>
                  <a:t>is the MLE of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𝜃</m:t>
                    </m:r>
                  </m:oMath>
                </a14:m>
                <a:r>
                  <a:rPr lang="el-GR" sz="1300" dirty="0">
                    <a:solidFill>
                      <a:schemeClr val="tx1"/>
                    </a:solidFill>
                  </a:rPr>
                  <a:t>, </a:t>
                </a:r>
                <a:r>
                  <a:rPr lang="en-US" sz="1300" dirty="0">
                    <a:solidFill>
                      <a:schemeClr val="tx1"/>
                    </a:solidFill>
                  </a:rPr>
                  <a:t>then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m:rPr>
                            <m:sty m:val="p"/>
                          </m:rPr>
                          <a:rPr lang="en-US" sz="1300" i="1">
                            <a:solidFill>
                              <a:schemeClr val="tx1"/>
                            </a:solidFill>
                            <a:latin typeface="Cambria Math" panose="02040503050406030204" pitchFamily="18" charset="0"/>
                            <a:ea typeface="Cambria Math" panose="02040503050406030204" pitchFamily="18" charset="0"/>
                          </a:rPr>
                          <m:t>g</m:t>
                        </m:r>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is the MLE of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r>
                      <a:rPr lang="en-US" sz="130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𝜃</m:t>
                    </m:r>
                    <m:r>
                      <a:rPr lang="en-US" sz="1300" i="1">
                        <a:solidFill>
                          <a:schemeClr val="tx1"/>
                        </a:solidFill>
                        <a:latin typeface="Cambria Math" panose="02040503050406030204" pitchFamily="18" charset="0"/>
                        <a:ea typeface="Cambria Math" panose="02040503050406030204" pitchFamily="18" charset="0"/>
                      </a:rPr>
                      <m:t>)</m:t>
                    </m:r>
                  </m:oMath>
                </a14:m>
                <a:r>
                  <a:rPr lang="el-GR" sz="1300" dirty="0">
                    <a:solidFill>
                      <a:schemeClr val="tx1"/>
                    </a:solidFill>
                  </a:rPr>
                  <a:t> </a:t>
                </a:r>
                <a:r>
                  <a:rPr lang="en-US" sz="1300" dirty="0">
                    <a:solidFill>
                      <a:schemeClr val="tx1"/>
                    </a:solidFill>
                  </a:rPr>
                  <a:t>for any function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oMath>
                </a14:m>
                <a:endParaRPr lang="en-US" sz="1300" dirty="0">
                  <a:solidFill>
                    <a:schemeClr val="tx1"/>
                  </a:solidFill>
                </a:endParaRPr>
              </a:p>
            </p:txBody>
          </p:sp>
        </mc:Choice>
        <mc:Fallback xmlns="">
          <p:sp>
            <p:nvSpPr>
              <p:cNvPr id="76" name="Rounded Rectangle 75">
                <a:extLst>
                  <a:ext uri="{FF2B5EF4-FFF2-40B4-BE49-F238E27FC236}">
                    <a16:creationId xmlns:a16="http://schemas.microsoft.com/office/drawing/2014/main" id="{B31A698B-DA3B-E129-2CFE-166EBD5C5AF5}"/>
                  </a:ext>
                </a:extLst>
              </p:cNvPr>
              <p:cNvSpPr>
                <a:spLocks noRot="1" noChangeAspect="1" noMove="1" noResize="1" noEditPoints="1" noAdjustHandles="1" noChangeArrowheads="1" noChangeShapeType="1" noTextEdit="1"/>
              </p:cNvSpPr>
              <p:nvPr/>
            </p:nvSpPr>
            <p:spPr>
              <a:xfrm>
                <a:off x="427384" y="6411984"/>
                <a:ext cx="4040446" cy="2390917"/>
              </a:xfrm>
              <a:prstGeom prst="roundRect">
                <a:avLst/>
              </a:prstGeom>
              <a:blipFill>
                <a:blip r:embed="rId3"/>
                <a:stretch>
                  <a:fillRect/>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A53FEB4C-9BC0-3F95-E106-4FCD75A37F89}"/>
              </a:ext>
            </a:extLst>
          </p:cNvPr>
          <p:cNvSpPr/>
          <p:nvPr/>
        </p:nvSpPr>
        <p:spPr>
          <a:xfrm>
            <a:off x="427383" y="4742409"/>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704188"/>
            <a:ext cx="4475988" cy="369332"/>
          </a:xfrm>
          <a:prstGeom prst="rect">
            <a:avLst/>
          </a:prstGeom>
          <a:noFill/>
        </p:spPr>
        <p:txBody>
          <a:bodyPr wrap="square" rtlCol="0" anchor="ctr">
            <a:spAutoFit/>
          </a:bodyPr>
          <a:lstStyle/>
          <a:p>
            <a:pPr algn="ctr"/>
            <a:r>
              <a:rPr lang="en-US" b="1" dirty="0"/>
              <a:t>Key Steps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068462"/>
                <a:ext cx="6893480" cy="1110369"/>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𝜃</m:t>
                        </m:r>
                      </m:e>
                      <m:e>
                        <m:r>
                          <a:rPr lang="en-US" sz="1200" i="1">
                            <a:latin typeface="Cambria Math" panose="02040503050406030204" pitchFamily="18" charset="0"/>
                            <a:ea typeface="Cambria Math" panose="02040503050406030204" pitchFamily="18" charset="0"/>
                          </a:rPr>
                          <m:t>𝐷</m:t>
                        </m:r>
                      </m:e>
                    </m:d>
                  </m:oMath>
                </a14:m>
                <a:r>
                  <a:rPr lang="en-US" sz="1200" dirty="0">
                    <a:solidFill>
                      <a:schemeClr val="tx1"/>
                    </a:solidFill>
                    <a:ea typeface="Cambria Math" panose="02040503050406030204" pitchFamily="18" charset="0"/>
                  </a:rPr>
                  <a:t> </a:t>
                </a:r>
                <a:r>
                  <a:rPr lang="en-US" sz="1200" dirty="0">
                    <a:ea typeface="Cambria Math" panose="02040503050406030204" pitchFamily="18" charset="0"/>
                  </a:rPr>
                  <a:t>for model </a:t>
                </a:r>
                <a14:m>
                  <m:oMath xmlns:m="http://schemas.openxmlformats.org/officeDocument/2006/math">
                    <m:r>
                      <a:rPr lang="en-US" sz="1200" i="1">
                        <a:latin typeface="Cambria Math" panose="02040503050406030204" pitchFamily="18" charset="0"/>
                        <a:ea typeface="Cambria Math" panose="02040503050406030204" pitchFamily="18" charset="0"/>
                      </a:rPr>
                      <m:t>𝑀</m:t>
                    </m:r>
                  </m:oMath>
                </a14:m>
                <a:r>
                  <a:rPr lang="en-US" sz="1200" dirty="0">
                    <a:ea typeface="Cambria Math" panose="02040503050406030204" pitchFamily="18" charset="0"/>
                  </a:rPr>
                  <a:t> parameterized by </a:t>
                </a:r>
                <a14:m>
                  <m:oMath xmlns:m="http://schemas.openxmlformats.org/officeDocument/2006/math">
                    <m:r>
                      <a:rPr lang="en-US" sz="1200" i="1">
                        <a:latin typeface="Cambria Math" panose="02040503050406030204" pitchFamily="18" charset="0"/>
                        <a:ea typeface="Cambria Math" panose="02040503050406030204" pitchFamily="18" charset="0"/>
                      </a:rPr>
                      <m:t>𝜃</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obtain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m:rPr>
                            <m:sty m:val="p"/>
                          </m:rPr>
                          <a:rPr lang="en-US" sz="1200" b="0" i="1" smtClean="0">
                            <a:latin typeface="Cambria Math" panose="02040503050406030204" pitchFamily="18" charset="0"/>
                            <a:ea typeface="Cambria Math" panose="02040503050406030204" pitchFamily="18" charset="0"/>
                          </a:rPr>
                          <m:t>MLE</m:t>
                        </m:r>
                      </m:sub>
                    </m:sSub>
                  </m:oMath>
                </a14:m>
                <a:r>
                  <a:rPr lang="en-US" sz="1200" dirty="0">
                    <a:ea typeface="Cambria Math" panose="02040503050406030204" pitchFamily="18" charset="0"/>
                  </a:rPr>
                  <a:t> by</a:t>
                </a:r>
              </a:p>
              <a:p>
                <a:pPr marL="628650" lvl="1" indent="-171450">
                  <a:buFont typeface="Arial" panose="020B0604020202020204" pitchFamily="34" charset="0"/>
                  <a:buChar char="•"/>
                </a:pPr>
                <a:r>
                  <a:rPr lang="en-US" sz="1200" dirty="0">
                    <a:ea typeface="Cambria Math" panose="02040503050406030204" pitchFamily="18" charset="0"/>
                  </a:rPr>
                  <a:t>deriving the closed-form solution analytically (setting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or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ℓ</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a:t>
                </a:r>
              </a:p>
              <a:p>
                <a:pPr marL="628650" lvl="1" indent="-171450">
                  <a:buFont typeface="Arial" panose="020B0604020202020204" pitchFamily="34" charset="0"/>
                  <a:buChar char="•"/>
                </a:pPr>
                <a:r>
                  <a:rPr lang="en-US" sz="1200" dirty="0">
                    <a:ea typeface="Cambria Math" panose="02040503050406030204" pitchFamily="18" charset="0"/>
                  </a:rPr>
                  <a:t>using numerical optimization over a grid (e.g., </a:t>
                </a:r>
                <a:r>
                  <a:rPr lang="en-US" sz="1200" dirty="0">
                    <a:latin typeface="Courier New" panose="02070309020205020404" pitchFamily="49" charset="0"/>
                    <a:ea typeface="Cambria Math" panose="02040503050406030204" pitchFamily="18" charset="0"/>
                    <a:cs typeface="Courier New" panose="02070309020205020404" pitchFamily="49" charset="0"/>
                  </a:rPr>
                  <a:t>optimize</a:t>
                </a:r>
                <a:r>
                  <a:rPr lang="en-US" sz="1200" dirty="0">
                    <a:ea typeface="Cambria Math" panose="02040503050406030204" pitchFamily="18" charset="0"/>
                  </a:rPr>
                  <a:t> function in R)</a:t>
                </a:r>
                <a:endParaRPr lang="en-US" sz="1200" b="0" dirty="0">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068462"/>
                <a:ext cx="6893480" cy="1110369"/>
              </a:xfrm>
              <a:prstGeom prst="rect">
                <a:avLst/>
              </a:prstGeom>
              <a:blipFill>
                <a:blip r:embed="rId4"/>
                <a:stretch>
                  <a:fillRect l="-184" b="-44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9663267-3949-32B2-09C1-CA8F99B5F465}"/>
              </a:ext>
            </a:extLst>
          </p:cNvPr>
          <p:cNvPicPr>
            <a:picLocks noChangeAspect="1"/>
          </p:cNvPicPr>
          <p:nvPr/>
        </p:nvPicPr>
        <p:blipFill>
          <a:blip r:embed="rId5"/>
          <a:stretch>
            <a:fillRect/>
          </a:stretch>
        </p:blipFill>
        <p:spPr>
          <a:xfrm>
            <a:off x="1214182" y="1474231"/>
            <a:ext cx="3196519" cy="2739873"/>
          </a:xfrm>
          <a:prstGeom prst="rect">
            <a:avLst/>
          </a:prstGeom>
        </p:spPr>
      </p:pic>
      <p:sp>
        <p:nvSpPr>
          <p:cNvPr id="12" name="TextBox 11">
            <a:extLst>
              <a:ext uri="{FF2B5EF4-FFF2-40B4-BE49-F238E27FC236}">
                <a16:creationId xmlns:a16="http://schemas.microsoft.com/office/drawing/2014/main" id="{6AB6D3E6-7C23-1DD2-A1D3-F8F2DAD437C1}"/>
              </a:ext>
            </a:extLst>
          </p:cNvPr>
          <p:cNvSpPr txBox="1"/>
          <p:nvPr/>
        </p:nvSpPr>
        <p:spPr>
          <a:xfrm>
            <a:off x="1822940" y="4172588"/>
            <a:ext cx="1979003" cy="369332"/>
          </a:xfrm>
          <a:prstGeom prst="rect">
            <a:avLst/>
          </a:prstGeom>
          <a:noFill/>
        </p:spPr>
        <p:txBody>
          <a:bodyPr wrap="none" rtlCol="0">
            <a:spAutoFit/>
          </a:bodyPr>
          <a:lstStyle/>
          <a:p>
            <a:r>
              <a:rPr lang="en-US" dirty="0"/>
              <a:t>Likelihood function</a:t>
            </a:r>
          </a:p>
        </p:txBody>
      </p:sp>
      <p:pic>
        <p:nvPicPr>
          <p:cNvPr id="7" name="Picture 6">
            <a:extLst>
              <a:ext uri="{FF2B5EF4-FFF2-40B4-BE49-F238E27FC236}">
                <a16:creationId xmlns:a16="http://schemas.microsoft.com/office/drawing/2014/main" id="{92874BCB-C458-4192-E4D2-DF4DA82665A8}"/>
              </a:ext>
            </a:extLst>
          </p:cNvPr>
          <p:cNvPicPr>
            <a:picLocks noChangeAspect="1"/>
          </p:cNvPicPr>
          <p:nvPr/>
        </p:nvPicPr>
        <p:blipFill>
          <a:blip r:embed="rId6"/>
          <a:stretch>
            <a:fillRect/>
          </a:stretch>
        </p:blipFill>
        <p:spPr>
          <a:xfrm>
            <a:off x="4872067" y="1472567"/>
            <a:ext cx="3200400" cy="2743200"/>
          </a:xfrm>
          <a:prstGeom prst="rect">
            <a:avLst/>
          </a:prstGeom>
        </p:spPr>
      </p:pic>
      <p:sp>
        <p:nvSpPr>
          <p:cNvPr id="13" name="TextBox 12">
            <a:extLst>
              <a:ext uri="{FF2B5EF4-FFF2-40B4-BE49-F238E27FC236}">
                <a16:creationId xmlns:a16="http://schemas.microsoft.com/office/drawing/2014/main" id="{99215E62-6120-1AF7-6ED0-1A615E209833}"/>
              </a:ext>
            </a:extLst>
          </p:cNvPr>
          <p:cNvSpPr txBox="1"/>
          <p:nvPr/>
        </p:nvSpPr>
        <p:spPr>
          <a:xfrm>
            <a:off x="5305634" y="4172588"/>
            <a:ext cx="2333267" cy="369332"/>
          </a:xfrm>
          <a:prstGeom prst="rect">
            <a:avLst/>
          </a:prstGeom>
          <a:noFill/>
        </p:spPr>
        <p:txBody>
          <a:bodyPr wrap="none" rtlCol="0">
            <a:spAutoFit/>
          </a:bodyPr>
          <a:lstStyle/>
          <a:p>
            <a:r>
              <a:rPr lang="en-US" dirty="0"/>
              <a:t>Log-likelihood function</a:t>
            </a:r>
          </a:p>
        </p:txBody>
      </p:sp>
      <p:sp>
        <p:nvSpPr>
          <p:cNvPr id="17" name="Rounded Rectangle 16">
            <a:extLst>
              <a:ext uri="{FF2B5EF4-FFF2-40B4-BE49-F238E27FC236}">
                <a16:creationId xmlns:a16="http://schemas.microsoft.com/office/drawing/2014/main" id="{521239F1-E432-1E18-3F37-05161DC7AFA1}"/>
              </a:ext>
            </a:extLst>
          </p:cNvPr>
          <p:cNvSpPr/>
          <p:nvPr/>
        </p:nvSpPr>
        <p:spPr>
          <a:xfrm>
            <a:off x="4676172" y="6411984"/>
            <a:ext cx="4050385"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Practical Considerations</a:t>
            </a:r>
          </a:p>
          <a:p>
            <a:pPr marL="285750" indent="-285750">
              <a:buFont typeface="Arial" panose="020B0604020202020204" pitchFamily="34" charset="0"/>
              <a:buChar char="•"/>
            </a:pPr>
            <a:r>
              <a:rPr lang="en-US" sz="1300" b="1" dirty="0">
                <a:solidFill>
                  <a:schemeClr val="tx1"/>
                </a:solidFill>
              </a:rPr>
              <a:t>No Closed-Form in General</a:t>
            </a:r>
            <a:r>
              <a:rPr lang="en-US" sz="1300" dirty="0">
                <a:solidFill>
                  <a:schemeClr val="tx1"/>
                </a:solidFill>
              </a:rPr>
              <a:t> – Often requires numerical optimization methods</a:t>
            </a:r>
          </a:p>
          <a:p>
            <a:pPr marL="285750" indent="-285750">
              <a:buFont typeface="Arial" panose="020B0604020202020204" pitchFamily="34" charset="0"/>
              <a:buChar char="•"/>
            </a:pPr>
            <a:r>
              <a:rPr lang="en-US" sz="1300" b="1" dirty="0">
                <a:solidFill>
                  <a:schemeClr val="tx1"/>
                </a:solidFill>
              </a:rPr>
              <a:t>Grid Search </a:t>
            </a:r>
            <a:r>
              <a:rPr lang="en-US" sz="1300" dirty="0">
                <a:solidFill>
                  <a:schemeClr val="tx1"/>
                </a:solidFill>
              </a:rPr>
              <a:t>– Simple but computationally expensive approach for finding MLE</a:t>
            </a:r>
          </a:p>
          <a:p>
            <a:pPr marL="285750" indent="-285750">
              <a:buFont typeface="Arial" panose="020B0604020202020204" pitchFamily="34" charset="0"/>
              <a:buChar char="•"/>
            </a:pPr>
            <a:r>
              <a:rPr lang="en-US" sz="1300" b="1" dirty="0">
                <a:solidFill>
                  <a:schemeClr val="tx1"/>
                </a:solidFill>
              </a:rPr>
              <a:t>Numerical Optimization</a:t>
            </a:r>
            <a:r>
              <a:rPr lang="en-US" sz="1300" dirty="0">
                <a:solidFill>
                  <a:schemeClr val="tx1"/>
                </a:solidFill>
              </a:rPr>
              <a:t> – Common algorithms include Newton-Raphson and gradient descent, but may encounter convergence issues </a:t>
            </a:r>
          </a:p>
          <a:p>
            <a:pPr marL="285750" indent="-285750">
              <a:buFont typeface="Arial" panose="020B0604020202020204" pitchFamily="34" charset="0"/>
              <a:buChar char="•"/>
            </a:pPr>
            <a:r>
              <a:rPr lang="en-US" sz="1300" b="1" dirty="0">
                <a:solidFill>
                  <a:schemeClr val="tx1"/>
                </a:solidFill>
              </a:rPr>
              <a:t>Starting Values </a:t>
            </a:r>
            <a:r>
              <a:rPr lang="en-US" sz="1300" dirty="0">
                <a:solidFill>
                  <a:schemeClr val="tx1"/>
                </a:solidFill>
              </a:rPr>
              <a:t>– Good initial values can improve convergence and avoid local maxima</a:t>
            </a: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657642"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657642" cy="1184235"/>
              </a:xfrm>
              <a:prstGeom prst="rect">
                <a:avLst/>
              </a:prstGeom>
              <a:blipFill>
                <a:blip r:embed="rId6"/>
                <a:stretch>
                  <a:fillRect l="-692"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84612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m:t>
                          </m:r>
                          <m:r>
                            <m:rPr>
                              <m:sty m:val="p"/>
                            </m:rPr>
                            <a:rPr lang="en-US" sz="1200" b="0" i="1" smtClean="0">
                              <a:solidFill>
                                <a:schemeClr val="tx1"/>
                              </a:solidFill>
                              <a:latin typeface="Cambria Math" panose="02040503050406030204" pitchFamily="18" charset="0"/>
                              <a:ea typeface="Cambria Math" panose="02040503050406030204" pitchFamily="18" charset="0"/>
                            </a:rPr>
                            <m:t>og</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solidFill>
                      <a:schemeClr val="tx1"/>
                    </a:solidFill>
                  </a:rPr>
                  <a:t> (null)</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(alternative)</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846129"/>
              </a:xfrm>
              <a:prstGeom prst="rect">
                <a:avLst/>
              </a:prstGeom>
              <a:blipFill>
                <a:blip r:embed="rId12"/>
                <a:stretch>
                  <a:fillRect b="-4478"/>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rcRect/>
          <a:stretch/>
        </p:blipFill>
        <p:spPr>
          <a:xfrm>
            <a:off x="4776592" y="6215607"/>
            <a:ext cx="3860485" cy="231629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5441848" y="6352435"/>
                <a:ext cx="3442422"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t>Must be nested models</a:t>
                </a:r>
                <a:endParaRPr lang="en-US" sz="1400"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oMath>
                </a14:m>
                <a:r>
                  <a:rPr lang="en-US" sz="1400" dirty="0"/>
                  <a:t> asymptotically follows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𝜒</m:t>
                        </m:r>
                      </m:e>
                      <m:sup>
                        <m:r>
                          <a:rPr lang="en-US" sz="1400" i="1">
                            <a:latin typeface="Cambria Math" panose="02040503050406030204" pitchFamily="18" charset="0"/>
                          </a:rPr>
                          <m:t>2</m:t>
                        </m:r>
                      </m:sup>
                    </m:sSup>
                  </m:oMath>
                </a14:m>
                <a:r>
                  <a:rPr lang="en-US" sz="1400" dirty="0"/>
                  <a:t> distribution</a:t>
                </a:r>
              </a:p>
              <a:p>
                <a:pPr marL="171450" indent="-171450">
                  <a:buFont typeface="Arial" panose="020B0604020202020204" pitchFamily="34" charset="0"/>
                  <a:buChar char="•"/>
                </a:pPr>
                <a:r>
                  <a:rPr lang="en-US" sz="1400" dirty="0"/>
                  <a:t>Degree of freedom (</a:t>
                </a:r>
                <a:r>
                  <a:rPr lang="en-US" sz="1400" dirty="0" err="1"/>
                  <a:t>df</a:t>
                </a:r>
                <a:r>
                  <a:rPr lang="en-US" sz="1400" dirty="0"/>
                  <a:t>) is</a:t>
                </a:r>
                <a:endParaRPr lang="en-US" sz="14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 </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dim</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rPr>
                                    <m:t>1</m:t>
                                  </m:r>
                                </m:sub>
                              </m:sSub>
                            </m:e>
                          </m:d>
                        </m:e>
                      </m:func>
                      <m:r>
                        <a:rPr lang="en-US" sz="1400" i="1">
                          <a:latin typeface="Cambria Math" panose="02040503050406030204" pitchFamily="18" charset="0"/>
                          <a:ea typeface="Cambria Math" panose="02040503050406030204" pitchFamily="18" charset="0"/>
                        </a:rPr>
                        <m:t>−</m:t>
                      </m:r>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dim</m:t>
                          </m:r>
                        </m:fName>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ea typeface="Cambria Math" panose="02040503050406030204" pitchFamily="18" charset="0"/>
                                    </a:rPr>
                                    <m:t>0</m:t>
                                  </m:r>
                                </m:sub>
                              </m:sSub>
                            </m:e>
                          </m:d>
                        </m:e>
                      </m:func>
                    </m:oMath>
                  </m:oMathPara>
                </a14:m>
                <a:endParaRPr lang="en-US" sz="1400" dirty="0">
                  <a:ea typeface="Cambria Math" panose="02040503050406030204" pitchFamily="18" charset="0"/>
                </a:endParaRPr>
              </a:p>
              <a:p>
                <a:pPr marL="171450" indent="-171450">
                  <a:buFont typeface="Arial" panose="020B0604020202020204" pitchFamily="34" charset="0"/>
                  <a:buChar char="•"/>
                </a:pPr>
                <a:r>
                  <a:rPr lang="en-US" sz="1400" dirty="0"/>
                  <a:t>Compare </a:t>
                </a: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r>
                      <a:rPr lang="el-GR" sz="1400" i="1">
                        <a:latin typeface="Cambria Math" panose="02040503050406030204" pitchFamily="18" charset="0"/>
                        <a:ea typeface="Cambria Math" panose="02040503050406030204" pitchFamily="18" charset="0"/>
                      </a:rPr>
                      <m:t> </m:t>
                    </m:r>
                  </m:oMath>
                </a14:m>
                <a:r>
                  <a:rPr lang="en-US" sz="1400" dirty="0"/>
                  <a:t>in LRT to the critical value based on significance level to reject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𝐻</m:t>
                        </m:r>
                      </m:e>
                      <m:sub>
                        <m:r>
                          <a:rPr lang="en-US" sz="1400" i="1">
                            <a:latin typeface="Cambria Math" panose="02040503050406030204" pitchFamily="18" charset="0"/>
                            <a:ea typeface="Cambria Math" panose="02040503050406030204" pitchFamily="18" charset="0"/>
                          </a:rPr>
                          <m:t>0</m:t>
                        </m:r>
                      </m:sub>
                    </m:sSub>
                  </m:oMath>
                </a14:m>
                <a:endParaRPr lang="en-US" sz="14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5441848" y="6352435"/>
                <a:ext cx="3442422" cy="1384995"/>
              </a:xfrm>
              <a:prstGeom prst="rect">
                <a:avLst/>
              </a:prstGeom>
              <a:blipFill>
                <a:blip r:embed="rId14"/>
                <a:stretch>
                  <a:fillRect l="-368" t="-909" b="-3636"/>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0CAA00-4C82-F179-57C5-F1C0D9A9712F}"/>
                  </a:ext>
                </a:extLst>
              </p:cNvPr>
              <p:cNvSpPr txBox="1"/>
              <p:nvPr/>
            </p:nvSpPr>
            <p:spPr>
              <a:xfrm>
                <a:off x="590206" y="1304751"/>
                <a:ext cx="8368599" cy="2417521"/>
              </a:xfrm>
              <a:prstGeom prst="rect">
                <a:avLst/>
              </a:prstGeom>
              <a:noFill/>
            </p:spPr>
            <p:txBody>
              <a:bodyPr wrap="square">
                <a:spAutoFit/>
              </a:bodyPr>
              <a:lstStyle/>
              <a:p>
                <a:pPr marL="171450" indent="-171450">
                  <a:buFont typeface="Arial" panose="020B0604020202020204" pitchFamily="34" charset="0"/>
                  <a:buChar char="•"/>
                </a:pPr>
                <a:r>
                  <a:rPr lang="en-US" sz="1300" b="1" dirty="0">
                    <a:ea typeface="Cambria Math" panose="02040503050406030204" pitchFamily="18" charset="0"/>
                  </a:rPr>
                  <a:t>Data</a:t>
                </a:r>
                <a:r>
                  <a:rPr lang="en-US" sz="1300" dirty="0">
                    <a:ea typeface="Cambria Math" panose="02040503050406030204" pitchFamily="18" charset="0"/>
                  </a:rPr>
                  <a:t> = Observed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𝑿</m:t>
                    </m:r>
                  </m:oMath>
                </a14:m>
                <a:r>
                  <a:rPr lang="en-US" sz="1300" dirty="0">
                    <a:ea typeface="Cambria Math" panose="02040503050406030204" pitchFamily="18" charset="0"/>
                  </a:rPr>
                  <a:t> + unobserved latent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Parameters</a:t>
                </a:r>
                <a:r>
                  <a:rPr lang="en-US" sz="1300" dirty="0">
                    <a:ea typeface="Cambria Math" panose="02040503050406030204" pitchFamily="18" charset="0"/>
                  </a:rPr>
                  <a:t> (unknown):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Goal</a:t>
                </a:r>
                <a:r>
                  <a:rPr lang="en-US" sz="1300" dirty="0">
                    <a:ea typeface="Cambria Math" panose="02040503050406030204" pitchFamily="18" charset="0"/>
                  </a:rPr>
                  <a:t>: we want to compute the MLE of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300">
                          <a:latin typeface="Cambria Math" panose="02040503050406030204" pitchFamily="18" charset="0"/>
                          <a:ea typeface="Cambria Math" panose="02040503050406030204" pitchFamily="18" charset="0"/>
                        </a:rPr>
                        <m:t>L</m:t>
                      </m:r>
                      <m:d>
                        <m:dPr>
                          <m:ctrlPr>
                            <a:rPr lang="en-US" sz="1300" i="1">
                              <a:latin typeface="Cambria Math" panose="02040503050406030204" pitchFamily="18" charset="0"/>
                              <a:ea typeface="Cambria Math" panose="02040503050406030204" pitchFamily="18" charset="0"/>
                            </a:rPr>
                          </m:ctrlPr>
                        </m:dPr>
                        <m:e>
                          <m:r>
                            <a:rPr lang="el-GR" sz="1300" b="0" i="1">
                              <a:latin typeface="Cambria Math" panose="02040503050406030204" pitchFamily="18" charset="0"/>
                              <a:ea typeface="Cambria Math" panose="02040503050406030204" pitchFamily="18" charset="0"/>
                            </a:rPr>
                            <m:t>𝜃</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e>
                      </m:d>
                      <m:r>
                        <a:rPr lang="en-US" sz="1300" b="1" i="1">
                          <a:latin typeface="Cambria Math" panose="02040503050406030204" pitchFamily="18" charset="0"/>
                          <a:ea typeface="Cambria Math" panose="02040503050406030204" pitchFamily="18" charset="0"/>
                        </a:rPr>
                        <m:t>=</m:t>
                      </m:r>
                      <m:r>
                        <m:rPr>
                          <m:sty m:val="p"/>
                        </m:rPr>
                        <a:rPr lang="en-US" sz="1300">
                          <a:latin typeface="Cambria Math" panose="02040503050406030204" pitchFamily="18" charset="0"/>
                          <a:ea typeface="Cambria Math" panose="02040503050406030204" pitchFamily="18" charset="0"/>
                        </a:rPr>
                        <m:t>Pr</m:t>
                      </m:r>
                      <m:d>
                        <m:dPr>
                          <m:ctrlPr>
                            <a:rPr lang="en-US" sz="1300" b="1" i="1">
                              <a:latin typeface="Cambria Math" panose="02040503050406030204" pitchFamily="18" charset="0"/>
                              <a:ea typeface="Cambria Math" panose="02040503050406030204" pitchFamily="18" charset="0"/>
                            </a:rPr>
                          </m:ctrlPr>
                        </m:dPr>
                        <m:e>
                          <m:r>
                            <a:rPr lang="en-US" sz="1300" b="1" i="1">
                              <a:latin typeface="Cambria Math" panose="02040503050406030204" pitchFamily="18" charset="0"/>
                              <a:ea typeface="Cambria Math" panose="02040503050406030204" pitchFamily="18" charset="0"/>
                            </a:rPr>
                            <m:t>𝑿</m:t>
                          </m:r>
                        </m:e>
                        <m:e>
                          <m:r>
                            <a:rPr lang="el-GR" sz="1300" b="0" i="1">
                              <a:latin typeface="Cambria Math" panose="02040503050406030204" pitchFamily="18" charset="0"/>
                              <a:ea typeface="Cambria Math" panose="02040503050406030204" pitchFamily="18" charset="0"/>
                            </a:rPr>
                            <m:t>𝜃</m:t>
                          </m:r>
                        </m:e>
                      </m:d>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smtClean="0">
                              <a:latin typeface="Cambria Math" panose="02040503050406030204" pitchFamily="18" charset="0"/>
                              <a:ea typeface="Cambria Math" panose="02040503050406030204" pitchFamily="18" charset="0"/>
                            </a:rPr>
                          </m:ctrlPr>
                        </m:naryPr>
                        <m:sub/>
                        <m:sup/>
                        <m:e>
                          <m:r>
                            <m:rPr>
                              <m:sty m:val="p"/>
                            </m:rPr>
                            <a:rPr lang="en-US" sz="1300" b="1" i="1" smtClean="0">
                              <a:latin typeface="Cambria Math" panose="02040503050406030204" pitchFamily="18" charset="0"/>
                              <a:ea typeface="Cambria Math" panose="02040503050406030204" pitchFamily="18" charset="0"/>
                            </a:rPr>
                            <m:t>P</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𝑿</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e>
                      </m:nary>
                      <m:r>
                        <a:rPr lang="el-GR" sz="1300" b="0" i="1" smtClean="0">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𝑑</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a:latin typeface="Cambria Math" panose="02040503050406030204" pitchFamily="18" charset="0"/>
                              <a:ea typeface="Cambria Math" panose="02040503050406030204" pitchFamily="18" charset="0"/>
                            </a:rPr>
                          </m:ctrlPr>
                        </m:naryPr>
                        <m:sub/>
                        <m:sup/>
                        <m:e>
                          <m:r>
                            <m:rPr>
                              <m:sty m:val="p"/>
                            </m:rPr>
                            <a:rPr lang="en-US" sz="1300" b="0" i="0" smtClean="0">
                              <a:latin typeface="Cambria Math" panose="02040503050406030204" pitchFamily="18" charset="0"/>
                              <a:ea typeface="Cambria Math" panose="02040503050406030204" pitchFamily="18" charset="0"/>
                            </a:rPr>
                            <m:t>P</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r>
                            <a:rPr lang="en-US" sz="1300" b="1" i="1">
                              <a:latin typeface="Cambria Math" panose="02040503050406030204" pitchFamily="18" charset="0"/>
                              <a:ea typeface="Cambria Math" panose="02040503050406030204" pitchFamily="18" charset="0"/>
                            </a:rPr>
                            <m:t>|</m:t>
                          </m:r>
                        </m:e>
                      </m:nary>
                      <m:r>
                        <a:rPr lang="el-GR" sz="1300" b="0" i="1">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a:latin typeface="Cambria Math" panose="02040503050406030204" pitchFamily="18" charset="0"/>
                          <a:ea typeface="Cambria Math" panose="02040503050406030204" pitchFamily="18" charset="0"/>
                        </a:rPr>
                        <m:t>)</m:t>
                      </m:r>
                      <m:r>
                        <m:rPr>
                          <m:sty m:val="p"/>
                        </m:rPr>
                        <a:rPr lang="en-US" sz="1300" b="0" i="0" smtClean="0">
                          <a:latin typeface="Cambria Math" panose="02040503050406030204" pitchFamily="18" charset="0"/>
                          <a:ea typeface="Cambria Math" panose="02040503050406030204" pitchFamily="18" charset="0"/>
                        </a:rPr>
                        <m:t>P</m:t>
                      </m:r>
                      <m:d>
                        <m:dPr>
                          <m:ctrlPr>
                            <a:rPr lang="en-US" sz="1300" b="1" i="1" smtClean="0">
                              <a:latin typeface="Cambria Math" panose="02040503050406030204" pitchFamily="18" charset="0"/>
                              <a:ea typeface="Cambria Math" panose="02040503050406030204" pitchFamily="18" charset="0"/>
                            </a:rPr>
                          </m:ctrlPr>
                        </m:dPr>
                        <m:e>
                          <m:r>
                            <a:rPr lang="en-US" sz="1300" b="1" i="1" smtClean="0">
                              <a:latin typeface="Cambria Math" panose="02040503050406030204" pitchFamily="18" charset="0"/>
                              <a:ea typeface="Cambria Math" panose="02040503050406030204" pitchFamily="18" charset="0"/>
                            </a:rPr>
                            <m:t>𝒁</m:t>
                          </m:r>
                        </m:e>
                        <m:e>
                          <m:r>
                            <a:rPr lang="el-GR" sz="1300" b="0" i="1">
                              <a:latin typeface="Cambria Math" panose="02040503050406030204" pitchFamily="18" charset="0"/>
                              <a:ea typeface="Cambria Math" panose="02040503050406030204" pitchFamily="18" charset="0"/>
                            </a:rPr>
                            <m:t>𝜃</m:t>
                          </m:r>
                        </m:e>
                      </m:d>
                      <m:r>
                        <a:rPr lang="en-US" sz="1300" b="0" i="1" smtClean="0">
                          <a:latin typeface="Cambria Math" panose="02040503050406030204" pitchFamily="18" charset="0"/>
                          <a:ea typeface="Cambria Math" panose="02040503050406030204" pitchFamily="18" charset="0"/>
                        </a:rPr>
                        <m:t>𝑑</m:t>
                      </m:r>
                      <m:r>
                        <a:rPr lang="en-US" sz="1300" b="1" i="1">
                          <a:latin typeface="Cambria Math" panose="02040503050406030204" pitchFamily="18" charset="0"/>
                          <a:ea typeface="Cambria Math" panose="02040503050406030204" pitchFamily="18" charset="0"/>
                        </a:rPr>
                        <m:t>𝒁</m:t>
                      </m:r>
                    </m:oMath>
                  </m:oMathPara>
                </a14:m>
                <a:endParaRPr lang="en-US" sz="1300" b="1" dirty="0">
                  <a:ea typeface="Cambria Math" panose="02040503050406030204" pitchFamily="18" charset="0"/>
                </a:endParaRPr>
              </a:p>
              <a:p>
                <a:r>
                  <a:rPr lang="en-US" sz="1300" b="1" i="1" dirty="0">
                    <a:ea typeface="Cambria Math" panose="02040503050406030204" pitchFamily="18" charset="0"/>
                  </a:rPr>
                  <a:t>Why difficult? </a:t>
                </a:r>
                <a:r>
                  <a:rPr lang="en-US" sz="1300" b="1" dirty="0">
                    <a:ea typeface="Cambria Math" panose="02040503050406030204" pitchFamily="18" charset="0"/>
                  </a:rPr>
                  <a:t>Both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b="1" dirty="0">
                    <a:ea typeface="Cambria Math" panose="02040503050406030204" pitchFamily="18" charset="0"/>
                  </a:rPr>
                  <a:t> and</a:t>
                </a:r>
                <a14:m>
                  <m:oMath xmlns:m="http://schemas.openxmlformats.org/officeDocument/2006/math">
                    <m:r>
                      <a:rPr lang="en-US" sz="1400" b="1" i="1">
                        <a:latin typeface="Cambria Math" panose="02040503050406030204" pitchFamily="18" charset="0"/>
                        <a:ea typeface="Cambria Math" panose="02040503050406030204" pitchFamily="18" charset="0"/>
                      </a:rPr>
                      <m:t>𝑿</m:t>
                    </m:r>
                  </m:oMath>
                </a14:m>
                <a:r>
                  <a:rPr lang="en-US" sz="1300" b="1" dirty="0">
                    <a:ea typeface="Cambria Math" panose="02040503050406030204" pitchFamily="18" charset="0"/>
                  </a:rPr>
                  <a:t>are unknown!</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is known, usually the values of the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can be found by maximizing the log-likelihood over all possible values of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either simply by iterating over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is known, then we can find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fairly typically </a:t>
                </a:r>
                <a:r>
                  <a:rPr lang="en-US" sz="1300" dirty="0">
                    <a:latin typeface="Calibri" panose="020F0502020204030204" pitchFamily="34" charset="0"/>
                    <a:ea typeface="Cambria Math" panose="02040503050406030204" pitchFamily="18" charset="0"/>
                    <a:cs typeface="Calibri" panose="020F0502020204030204" pitchFamily="34" charset="0"/>
                  </a:rPr>
                  <a:t>by </a:t>
                </a:r>
                <a:r>
                  <a:rPr lang="en-US" sz="1300" dirty="0">
                    <a:latin typeface="Calibri" panose="020F0502020204030204" pitchFamily="34" charset="0"/>
                    <a:cs typeface="Calibri" panose="020F0502020204030204" pitchFamily="34" charset="0"/>
                  </a:rPr>
                  <a:t>grouping </a:t>
                </a:r>
                <a14:m>
                  <m:oMath xmlns:m="http://schemas.openxmlformats.org/officeDocument/2006/math">
                    <m:r>
                      <a:rPr lang="en-US" sz="1300" b="1" i="1">
                        <a:latin typeface="Cambria Math" panose="02040503050406030204" pitchFamily="18" charset="0"/>
                        <a:ea typeface="Cambria Math" panose="02040503050406030204" pitchFamily="18" charset="0"/>
                      </a:rPr>
                      <m:t>𝑿</m:t>
                    </m:r>
                  </m:oMath>
                </a14:m>
                <a:r>
                  <a:rPr lang="en-US" sz="1300" dirty="0">
                    <a:latin typeface="Calibri" panose="020F0502020204030204" pitchFamily="34" charset="0"/>
                    <a:cs typeface="Calibri" panose="020F0502020204030204" pitchFamily="34" charset="0"/>
                  </a:rPr>
                  <a:t>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300" b="1" dirty="0">
                    <a:latin typeface="Calibri" panose="020F0502020204030204" pitchFamily="34" charset="0"/>
                    <a:ea typeface="Cambria Math" panose="02040503050406030204" pitchFamily="18" charset="0"/>
                    <a:cs typeface="Calibri" panose="020F0502020204030204" pitchFamily="34" charset="0"/>
                  </a:rPr>
                  <a:t>Motivation</a:t>
                </a:r>
                <a:r>
                  <a:rPr lang="en-US" sz="13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and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dirty="0">
                    <a:latin typeface="Calibri" panose="020F0502020204030204" pitchFamily="34" charset="0"/>
                    <a:ea typeface="Cambria Math" panose="02040503050406030204" pitchFamily="18" charset="0"/>
                    <a:cs typeface="Calibri" panose="020F0502020204030204" pitchFamily="34" charset="0"/>
                  </a:rPr>
                  <a:t> can be updated </a:t>
                </a:r>
                <a:r>
                  <a:rPr lang="en-US" sz="1300" b="1" i="1" dirty="0">
                    <a:latin typeface="Calibri" panose="020F0502020204030204" pitchFamily="34" charset="0"/>
                    <a:ea typeface="Cambria Math" panose="02040503050406030204" pitchFamily="18" charset="0"/>
                    <a:cs typeface="Calibri" panose="020F0502020204030204" pitchFamily="34" charset="0"/>
                  </a:rPr>
                  <a:t>iteratively</a:t>
                </a:r>
                <a:r>
                  <a:rPr lang="en-US" sz="1300" dirty="0">
                    <a:latin typeface="Calibri" panose="020F0502020204030204" pitchFamily="34" charset="0"/>
                    <a:ea typeface="Cambria Math" panose="02040503050406030204" pitchFamily="18" charset="0"/>
                    <a:cs typeface="Calibri" panose="020F0502020204030204" pitchFamily="34" charset="0"/>
                  </a:rPr>
                  <a:t> and reaches a (local) maximum!</a:t>
                </a:r>
              </a:p>
            </p:txBody>
          </p:sp>
        </mc:Choice>
        <mc:Fallback xmlns="">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590206" y="1304751"/>
                <a:ext cx="8368599" cy="2417521"/>
              </a:xfrm>
              <a:prstGeom prst="rect">
                <a:avLst/>
              </a:prstGeom>
              <a:blipFill>
                <a:blip r:embed="rId2"/>
                <a:stretch>
                  <a:fillRect l="-152" t="-7813" b="-15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p:cNvCxnSpPr>
          <p:nvPr/>
        </p:nvCxnSpPr>
        <p:spPr>
          <a:xfrm flipV="1">
            <a:off x="819140" y="5188679"/>
            <a:ext cx="506694" cy="18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433539" y="4080974"/>
            <a:ext cx="12700" cy="1392450"/>
          </a:xfrm>
          <a:prstGeom prst="curved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325834" y="4777199"/>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718284" y="4777199"/>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1E50DC4-6695-C738-FC21-8644FD7C5956}"/>
                  </a:ext>
                </a:extLst>
              </p:cNvPr>
              <p:cNvSpPr txBox="1"/>
              <p:nvPr/>
            </p:nvSpPr>
            <p:spPr>
              <a:xfrm>
                <a:off x="1040649" y="5598295"/>
                <a:ext cx="1393330" cy="261610"/>
              </a:xfrm>
              <a:prstGeom prst="rect">
                <a:avLst/>
              </a:prstGeom>
              <a:noFill/>
            </p:spPr>
            <p:txBody>
              <a:bodyPr wrap="none" rtlCol="0">
                <a:spAutoFit/>
              </a:bodyPr>
              <a:lstStyle/>
              <a:p>
                <a:r>
                  <a:rPr lang="en-US" sz="1100" dirty="0">
                    <a:solidFill>
                      <a:schemeClr val="accent4">
                        <a:lumMod val="75000"/>
                      </a:schemeClr>
                    </a:solidFill>
                  </a:rPr>
                  <a:t>Guess </a:t>
                </a:r>
                <a:r>
                  <a:rPr lang="en-US" sz="1100" dirty="0">
                    <a:solidFill>
                      <a:srgbClr val="BF9000"/>
                    </a:solidFill>
                  </a:rPr>
                  <a:t>missing data </a:t>
                </a:r>
                <a14:m>
                  <m:oMath xmlns:m="http://schemas.openxmlformats.org/officeDocument/2006/math">
                    <m:r>
                      <a:rPr lang="en-US" sz="1100" b="1" i="1">
                        <a:solidFill>
                          <a:srgbClr val="BF9000"/>
                        </a:solidFill>
                        <a:latin typeface="Cambria Math" panose="02040503050406030204" pitchFamily="18" charset="0"/>
                        <a:ea typeface="Cambria Math" panose="02040503050406030204" pitchFamily="18" charset="0"/>
                      </a:rPr>
                      <m:t>𝒁</m:t>
                    </m:r>
                  </m:oMath>
                </a14:m>
                <a:endParaRPr lang="en-US" sz="1100" dirty="0">
                  <a:solidFill>
                    <a:schemeClr val="accent4">
                      <a:lumMod val="75000"/>
                    </a:schemeClr>
                  </a:solidFill>
                </a:endParaRPr>
              </a:p>
            </p:txBody>
          </p:sp>
        </mc:Choice>
        <mc:Fallback xmlns="">
          <p:sp>
            <p:nvSpPr>
              <p:cNvPr id="58" name="TextBox 57">
                <a:extLst>
                  <a:ext uri="{FF2B5EF4-FFF2-40B4-BE49-F238E27FC236}">
                    <a16:creationId xmlns:a16="http://schemas.microsoft.com/office/drawing/2014/main" id="{E1E50DC4-6695-C738-FC21-8644FD7C5956}"/>
                  </a:ext>
                </a:extLst>
              </p:cNvPr>
              <p:cNvSpPr txBox="1">
                <a:spLocks noRot="1" noChangeAspect="1" noMove="1" noResize="1" noEditPoints="1" noAdjustHandles="1" noChangeArrowheads="1" noChangeShapeType="1" noTextEdit="1"/>
              </p:cNvSpPr>
              <p:nvPr/>
            </p:nvSpPr>
            <p:spPr>
              <a:xfrm>
                <a:off x="1040649" y="5598295"/>
                <a:ext cx="1393330" cy="2616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519519" cy="276999"/>
              </a:xfrm>
              <a:prstGeom prst="rect">
                <a:avLst/>
              </a:prstGeom>
              <a:noFill/>
            </p:spPr>
            <p:txBody>
              <a:bodyPr wrap="none" rtlCol="0">
                <a:spAutoFit/>
              </a:bodyPr>
              <a:lstStyle/>
              <a:p>
                <a:r>
                  <a:rPr lang="en-US" sz="1200" dirty="0">
                    <a:solidFill>
                      <a:schemeClr val="accent2">
                        <a:lumMod val="75000"/>
                      </a:schemeClr>
                    </a:solidFill>
                  </a:rPr>
                  <a:t>Update </a:t>
                </a:r>
                <a:r>
                  <a:rPr lang="en-US" sz="1200" dirty="0">
                    <a:solidFill>
                      <a:srgbClr val="C55A11"/>
                    </a:solidFill>
                  </a:rPr>
                  <a:t>parameters </a:t>
                </a:r>
                <a14:m>
                  <m:oMath xmlns:m="http://schemas.openxmlformats.org/officeDocument/2006/math">
                    <m:r>
                      <a:rPr lang="el-GR" sz="1200" i="1">
                        <a:solidFill>
                          <a:srgbClr val="C55A11"/>
                        </a:solidFill>
                        <a:latin typeface="Cambria Math" panose="02040503050406030204" pitchFamily="18" charset="0"/>
                        <a:ea typeface="Cambria Math" panose="02040503050406030204" pitchFamily="18" charset="0"/>
                      </a:rPr>
                      <m:t>𝜃</m:t>
                    </m:r>
                  </m:oMath>
                </a14:m>
                <a:endParaRPr lang="en-US" sz="1200" dirty="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D1BCF892-5637-CC96-8BFF-A173EB78EF25}"/>
                  </a:ext>
                </a:extLst>
              </p:cNvPr>
              <p:cNvSpPr txBox="1">
                <a:spLocks noRot="1" noChangeAspect="1" noMove="1" noResize="1" noEditPoints="1" noAdjustHandles="1" noChangeArrowheads="1" noChangeShapeType="1" noTextEdit="1"/>
              </p:cNvSpPr>
              <p:nvPr/>
            </p:nvSpPr>
            <p:spPr>
              <a:xfrm>
                <a:off x="2370005" y="5590601"/>
                <a:ext cx="1519519" cy="276999"/>
              </a:xfrm>
              <a:prstGeom prst="rect">
                <a:avLst/>
              </a:prstGeom>
              <a:blipFill>
                <a:blip r:embed="rId4"/>
                <a:stretch>
                  <a:fillRect b="-13043"/>
                </a:stretch>
              </a:blipFill>
            </p:spPr>
            <p:txBody>
              <a:bodyPr/>
              <a:lstStyle/>
              <a:p>
                <a:r>
                  <a:rPr lang="en-US">
                    <a:noFill/>
                  </a:rPr>
                  <a:t> </a:t>
                </a:r>
              </a:p>
            </p:txBody>
          </p:sp>
        </mc:Fallback>
      </mc:AlternateContent>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429692" y="5167528"/>
            <a:ext cx="7695" cy="1392451"/>
          </a:xfrm>
          <a:prstGeom prst="curvedConnector3">
            <a:avLst>
              <a:gd name="adj1" fmla="val -297076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5"/>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r>
                            <a:rPr lang="en-US" sz="1200" dirty="0"/>
                            <a:t>Parameter (</a:t>
                          </a:r>
                          <a14:m>
                            <m:oMath xmlns:m="http://schemas.openxmlformats.org/officeDocument/2006/math">
                              <m:r>
                                <a:rPr lang="el-GR" sz="1200" b="0" i="1" smtClean="0">
                                  <a:latin typeface="Cambria Math" panose="02040503050406030204" pitchFamily="18" charset="0"/>
                                  <a:ea typeface="Cambria Math" panose="02040503050406030204" pitchFamily="18" charset="0"/>
                                </a:rPr>
                                <m:t>𝜃</m:t>
                              </m:r>
                            </m:oMath>
                          </a14:m>
                          <a:r>
                            <a:rPr lang="en-US" sz="1200" dirty="0"/>
                            <a:t>)</a:t>
                          </a:r>
                        </a:p>
                      </a:txBody>
                      <a:tcPr anchor="ct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nchor="ctr"/>
                    </a:tc>
                    <a:tc>
                      <a:txBody>
                        <a:bodyPr/>
                        <a:lstStyle/>
                        <a:p>
                          <a:r>
                            <a:rPr lang="en-US" sz="1200" dirty="0"/>
                            <a:t>Software</a:t>
                          </a:r>
                        </a:p>
                      </a:txBody>
                      <a:tcPr anchor="ct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Choice>
        <mc:Fallback xmlns="">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endParaRPr lang="en-US"/>
                        </a:p>
                      </a:txBody>
                      <a:tcPr anchor="ctr">
                        <a:blipFill>
                          <a:blip r:embed="rId6"/>
                          <a:stretch>
                            <a:fillRect l="-101361" t="-3571" r="-202721" b="-503571"/>
                          </a:stretch>
                        </a:blipFill>
                      </a:tcPr>
                    </a:tc>
                    <a:tc>
                      <a:txBody>
                        <a:bodyPr/>
                        <a:lstStyle/>
                        <a:p>
                          <a:endParaRPr lang="en-US"/>
                        </a:p>
                      </a:txBody>
                      <a:tcPr anchor="ctr">
                        <a:blipFill>
                          <a:blip r:embed="rId6"/>
                          <a:stretch>
                            <a:fillRect l="-200000" t="-3571" r="-101351" b="-503571"/>
                          </a:stretch>
                        </a:blipFill>
                      </a:tcPr>
                    </a:tc>
                    <a:tc>
                      <a:txBody>
                        <a:bodyPr/>
                        <a:lstStyle/>
                        <a:p>
                          <a:r>
                            <a:rPr lang="en-US" sz="1200" dirty="0"/>
                            <a:t>Software</a:t>
                          </a:r>
                        </a:p>
                      </a:txBody>
                      <a:tcPr anchor="ct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a:stCxn id="13" idx="6"/>
          </p:cNvCxnSpPr>
          <p:nvPr/>
        </p:nvCxnSpPr>
        <p:spPr>
          <a:xfrm>
            <a:off x="3541244" y="5188679"/>
            <a:ext cx="3826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340725" y="5597477"/>
                <a:ext cx="3351860" cy="267765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moderate effect and large effect slightly</a:t>
                </a:r>
                <a:r>
                  <a:rPr lang="en-US" sz="1200" dirty="0"/>
                  <a:t>: Started with 20%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40% in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 and 40% in Model 3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=1</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Updated belief supports Model 2 over the other two</a:t>
                </a:r>
                <a:endParaRPr lang="el-GR" sz="1200" dirty="0"/>
              </a:p>
              <a:p>
                <a:pPr marL="171450" indent="-171450" algn="just">
                  <a:buFont typeface="Arial" panose="020B0604020202020204" pitchFamily="34" charset="0"/>
                  <a:buChar char="•"/>
                </a:pPr>
                <a:r>
                  <a:rPr lang="en-US" sz="1200" b="1" dirty="0"/>
                  <a:t>Conclusion: </a:t>
                </a:r>
                <a:r>
                  <a:rPr lang="en-US" sz="1200" dirty="0"/>
                  <a:t>Despite Models 2 and 3 having equal priors, Model 2 becomes most probable because the data strongly favor it over Model 3</a:t>
                </a:r>
              </a:p>
              <a:p>
                <a:pPr algn="just"/>
                <a:endParaRPr lang="en-US" sz="1200" dirty="0"/>
              </a:p>
              <a:p>
                <a:pPr algn="just"/>
                <a:r>
                  <a:rPr lang="en-US" sz="1200" b="1" dirty="0"/>
                  <a:t>Bayes rule shows how prior knowledge and new data combine to update our belief of the models.</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340725" y="5597477"/>
                <a:ext cx="3351860" cy="2677656"/>
              </a:xfrm>
              <a:prstGeom prst="rect">
                <a:avLst/>
              </a:prstGeom>
              <a:blipFill>
                <a:blip r:embed="rId2"/>
                <a:stretch>
                  <a:fillRect b="-472"/>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451415" y="5365838"/>
            <a:ext cx="5234891" cy="3140934"/>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47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896578" y="4460736"/>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334006"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1029147"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n-US" sz="1200" dirty="0">
                    <a:ea typeface="Cambria Math" panose="02040503050406030204" pitchFamily="18" charset="0"/>
                  </a:rPr>
                  <a:t>P</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the marginal likelihood (evidence) for model family </a:t>
                </a:r>
                <a14:m>
                  <m:oMath xmlns:m="http://schemas.openxmlformats.org/officeDocument/2006/math">
                    <m:r>
                      <m:rPr>
                        <m:sty m:val="p"/>
                      </m:rPr>
                      <a:rPr lang="en-US" sz="1200" smtClean="0">
                        <a:latin typeface="Cambria Math" panose="02040503050406030204" pitchFamily="18" charset="0"/>
                        <a:ea typeface="Cambria Math" panose="02040503050406030204" pitchFamily="18" charset="0"/>
                      </a:rPr>
                      <m:t>i</m:t>
                    </m:r>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oMath>
                </a14:m>
                <a:r>
                  <a:rPr lang="en-US" sz="1200" dirty="0"/>
                  <a:t>: parameters under model family </a:t>
                </a:r>
                <a14:m>
                  <m:oMath xmlns:m="http://schemas.openxmlformats.org/officeDocument/2006/math">
                    <m:r>
                      <a:rPr lang="en-US" sz="1200" i="1" smtClean="0">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 </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e>
                        </m:d>
                      </m:e>
                    </m:func>
                  </m:oMath>
                </a14:m>
                <a:r>
                  <a:rPr lang="en-US" sz="1200" dirty="0"/>
                  <a:t>: the prior distributions over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i</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given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a:latin typeface="Cambria Math" panose="02040503050406030204" pitchFamily="18" charset="0"/>
                        <a:ea typeface="Cambria Math" panose="02040503050406030204" pitchFamily="18" charset="0"/>
                      </a:rPr>
                      <m:t>i</m:t>
                    </m:r>
                  </m:oMath>
                </a14:m>
                <a:endParaRPr lang="en-US" sz="1200" dirty="0"/>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1029147"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129687" y="1380956"/>
            <a:ext cx="6884626" cy="738664"/>
          </a:xfrm>
          <a:prstGeom prst="rect">
            <a:avLst/>
          </a:prstGeom>
          <a:noFill/>
        </p:spPr>
        <p:txBody>
          <a:bodyPr wrap="square">
            <a:spAutoFit/>
          </a:bodyPr>
          <a:lstStyle/>
          <a:p>
            <a:pPr algn="just"/>
            <a:r>
              <a:rPr lang="en-US" sz="1400" dirty="0"/>
              <a:t>The Bayes factor compares the average evidence across one family of models (weighted by priors) to that of another family, while likelihood ratios compare the evidence for one specific model at specific parameter values to another.</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244006"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8758497"/>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specific parameter values (often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 - incorporates prior distributions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(via integration over parameter space)</a:t>
                          </a:r>
                        </a:p>
                      </a:txBody>
                      <a:tcPr anchor="ctr"/>
                    </a:tc>
                    <a:tc>
                      <a:txBody>
                        <a:bodyPr/>
                        <a:lstStyle/>
                        <a:p>
                          <a:pPr algn="ctr"/>
                          <a:r>
                            <a:rPr lang="en-US" sz="1200" dirty="0"/>
                            <a:t>None (unless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one model family vs. another</a:t>
                          </a:r>
                        </a:p>
                      </a:txBody>
                      <a:tcPr anchor="ctr"/>
                    </a:tc>
                    <a:tc>
                      <a:txBody>
                        <a:bodyPr/>
                        <a:lstStyle/>
                        <a:p>
                          <a:pPr algn="ctr"/>
                          <a:r>
                            <a:rPr lang="en-US" sz="1200" dirty="0"/>
                            <a:t>Relative support for specific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8758497"/>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endParaRPr lang="en-US"/>
                        </a:p>
                      </a:txBody>
                      <a:tcPr anchor="ctr">
                        <a:blipFill>
                          <a:blip r:embed="rId3"/>
                          <a:stretch>
                            <a:fillRect l="-100990" t="-150000" r="-101485" b="-427273"/>
                          </a:stretch>
                        </a:blipFill>
                      </a:tcPr>
                    </a:tc>
                    <a:tc>
                      <a:txBody>
                        <a:bodyPr/>
                        <a:lstStyle/>
                        <a:p>
                          <a:endParaRPr lang="en-US"/>
                        </a:p>
                      </a:txBody>
                      <a:tcPr anchor="ctr">
                        <a:blipFill>
                          <a:blip r:embed="rId3"/>
                          <a:stretch>
                            <a:fillRect l="-200000" t="-150000" r="-985" b="-427273"/>
                          </a:stretch>
                        </a:blipFill>
                      </a:tcP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endParaRPr lang="en-US"/>
                        </a:p>
                      </a:txBody>
                      <a:tcPr anchor="ctr">
                        <a:blipFill>
                          <a:blip r:embed="rId3"/>
                          <a:stretch>
                            <a:fillRect l="-100990" t="-305556" r="-101485" b="-422222"/>
                          </a:stretch>
                        </a:blipFill>
                      </a:tcPr>
                    </a:tc>
                    <a:tc>
                      <a:txBody>
                        <a:bodyPr/>
                        <a:lstStyle/>
                        <a:p>
                          <a:pPr algn="ctr"/>
                          <a:r>
                            <a:rPr lang="en-US" sz="1200" b="0" i="0" u="none" strike="noStrike" kern="1200" dirty="0">
                              <a:solidFill>
                                <a:schemeClr val="dk1"/>
                              </a:solidFill>
                              <a:effectLst/>
                              <a:latin typeface="+mn-lt"/>
                              <a:ea typeface="+mn-ea"/>
                              <a:cs typeface="+mn-cs"/>
                            </a:rPr>
                            <a:t>Uses specific parameter values (often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 - incorporates prior distributions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(via integration over parameter space)</a:t>
                          </a:r>
                        </a:p>
                      </a:txBody>
                      <a:tcPr anchor="ctr"/>
                    </a:tc>
                    <a:tc>
                      <a:txBody>
                        <a:bodyPr/>
                        <a:lstStyle/>
                        <a:p>
                          <a:pPr algn="ctr"/>
                          <a:r>
                            <a:rPr lang="en-US" sz="1200" dirty="0"/>
                            <a:t>None (unless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one model family vs. another</a:t>
                          </a:r>
                        </a:p>
                      </a:txBody>
                      <a:tcPr anchor="ctr"/>
                    </a:tc>
                    <a:tc>
                      <a:txBody>
                        <a:bodyPr/>
                        <a:lstStyle/>
                        <a:p>
                          <a:pPr algn="ctr"/>
                          <a:r>
                            <a:rPr lang="en-US" sz="1200" dirty="0"/>
                            <a:t>Relative support for specific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rc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862322"/>
              </a:xfrm>
              <a:prstGeom prst="rect">
                <a:avLst/>
              </a:prstGeom>
              <a:noFill/>
            </p:spPr>
            <p:txBody>
              <a:bodyPr wrap="square" rtlCol="0">
                <a:spAutoFit/>
              </a:bodyPr>
              <a:lstStyle/>
              <a:p>
                <a:pPr algn="just"/>
                <a:r>
                  <a:rPr lang="en-US" sz="1200" dirty="0"/>
                  <a:t>All 30 samples generated under the null hypothesis (a point being red/blue with equal probability of 0.5). </a:t>
                </a:r>
              </a:p>
              <a:p>
                <a:pPr algn="just"/>
                <a:r>
                  <a:rPr lang="en-US" sz="1200" dirty="0"/>
                  <a:t>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pPr algn="just"/>
                <a:endParaRPr lang="en-US" sz="1200" dirty="0"/>
              </a:p>
              <a:p>
                <a:pPr algn="just"/>
                <a:r>
                  <a:rPr lang="en-US" sz="1200" dirty="0"/>
                  <a:t>This illustrates </a:t>
                </a:r>
                <a:r>
                  <a:rPr lang="en-US" sz="1200" b="1" dirty="0"/>
                  <a:t>the multiple testing problem</a:t>
                </a:r>
                <a:r>
                  <a:rPr lang="en-US" sz="1200" dirty="0"/>
                  <a:t>.</a:t>
                </a:r>
              </a:p>
              <a:p>
                <a:pPr algn="just"/>
                <a:endParaRPr lang="en-US" sz="1200" dirty="0"/>
              </a:p>
              <a:p>
                <a:pPr algn="just"/>
                <a:r>
                  <a:rPr lang="en-US" sz="1200" b="1" dirty="0"/>
                  <a:t>Solution</a:t>
                </a:r>
                <a:r>
                  <a:rPr lang="en-US" sz="1200" dirty="0"/>
                  <a:t>: Apply correction methods to control error rates:</a:t>
                </a:r>
              </a:p>
              <a:p>
                <a:pPr marL="171450" indent="-171450" algn="just">
                  <a:buFont typeface="Arial" panose="020B0604020202020204" pitchFamily="34" charset="0"/>
                  <a:buChar char="•"/>
                </a:pPr>
                <a:r>
                  <a:rPr lang="en-US" sz="1200" dirty="0"/>
                  <a:t>Family-wise error rate (FWER): e.g., Bonferroni correction (more stringent)</a:t>
                </a:r>
              </a:p>
              <a:p>
                <a:pPr marL="171450" indent="-171450" algn="just">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862322"/>
              </a:xfrm>
              <a:prstGeom prst="rect">
                <a:avLst/>
              </a:prstGeom>
              <a:blipFill>
                <a:blip r:embed="rId8"/>
                <a:stretch>
                  <a:fillRect b="-441"/>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rc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rc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i="1" dirty="0">
                    <a:ea typeface="Cambria Math" panose="02040503050406030204" pitchFamily="18" charset="0"/>
                  </a:rPr>
                  <a:t>The posterior distribution is </a:t>
                </a:r>
                <a14:m>
                  <m:oMath xmlns:m="http://schemas.openxmlformats.org/officeDocument/2006/math">
                    <m:r>
                      <a:rPr lang="en-US" sz="1400" b="0" i="1">
                        <a:latin typeface="Cambria Math" panose="02040503050406030204" pitchFamily="18" charset="0"/>
                        <a:ea typeface="Cambria Math" panose="02040503050406030204" pitchFamily="18" charset="0"/>
                      </a:rPr>
                      <m:t>𝛽</m:t>
                    </m:r>
                    <m:r>
                      <a:rPr lang="en-US" sz="1400" b="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𝒩</m:t>
                    </m:r>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a:t>
                </a:r>
                <a:r>
                  <a:rPr lang="en-US" sz="1400" dirty="0">
                    <a:ea typeface="Cambria Math" panose="02040503050406030204" pitchFamily="18" charset="0"/>
                  </a:rPr>
                  <a:t>where</a:t>
                </a:r>
                <a:r>
                  <a:rPr lang="en-US" sz="1400" b="1" dirty="0">
                    <a:ea typeface="Cambria Math" panose="02040503050406030204" pitchFamily="18" charset="0"/>
                  </a:rPr>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0" i="1" smtClean="0">
                            <a:latin typeface="Cambria Math" panose="02040503050406030204" pitchFamily="18" charset="0"/>
                            <a:ea typeface="Cambria Math" panose="02040503050406030204" pitchFamily="18" charset="0"/>
                          </a:rPr>
                          <m:t>𝑋𝑌</m:t>
                        </m:r>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sSub>
                          <m:sSubPr>
                            <m:ctrlPr>
                              <a:rPr lang="en-US" sz="1400" i="1" smtClean="0">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𝑋</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r>
                  <a:rPr lang="en-US" sz="1400" dirty="0">
                    <a:ea typeface="Cambria Math" panose="02040503050406030204" pitchFamily="18" charset="0"/>
                  </a:rPr>
                  <a:t>, </a:t>
                </a:r>
                <a14:m>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𝑋</m:t>
                            </m:r>
                          </m:e>
                          <m:sup>
                            <m:r>
                              <a:rPr lang="en-US" sz="1400" b="0" i="1">
                                <a:latin typeface="Cambria Math" panose="02040503050406030204" pitchFamily="18" charset="0"/>
                                <a:ea typeface="Cambria Math" panose="02040503050406030204" pitchFamily="18" charset="0"/>
                              </a:rPr>
                              <m:t>2</m:t>
                            </m:r>
                          </m:sup>
                        </m:s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endParaRPr lang="en-US" sz="1400"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70" y="5115696"/>
            <a:ext cx="6273476"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With observed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695617" y="473736"/>
            <a:ext cx="7752763" cy="276999"/>
          </a:xfrm>
          <a:prstGeom prst="rect">
            <a:avLst/>
          </a:prstGeom>
          <a:noFill/>
        </p:spPr>
        <p:txBody>
          <a:bodyPr wrap="none" rtlCol="0">
            <a:spAutoFit/>
          </a:bodyPr>
          <a:lstStyle/>
          <a:p>
            <a:pPr algn="ctr"/>
            <a:r>
              <a:rPr lang="en-US" sz="1200" dirty="0"/>
              <a:t>Correlated variables share information - observing one informs our beliefs about others through the covariance structure</a:t>
            </a:r>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945387" y="4799659"/>
            <a:ext cx="3951797"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4782269" y="5367770"/>
            <a:ext cx="3872013" cy="2554545"/>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FF6346"/>
                </a:solidFill>
              </a:rPr>
              <a:t>Prior beliefs </a:t>
            </a:r>
            <a:r>
              <a:rPr lang="en-US" sz="1600" dirty="0"/>
              <a:t>update to </a:t>
            </a:r>
            <a:r>
              <a:rPr lang="en-US" sz="1600" dirty="0">
                <a:solidFill>
                  <a:srgbClr val="006400"/>
                </a:solidFill>
              </a:rPr>
              <a:t>posterior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1C0FFF"/>
                </a:solidFill>
              </a:rPr>
              <a:t>true effects</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095083" y="10322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30101" y="872077"/>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30101" y="4517487"/>
            <a:ext cx="8241174" cy="43348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30101" y="2348204"/>
            <a:ext cx="8241174" cy="20093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312694" y="2432517"/>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46852" y="1124811"/>
            <a:ext cx="7607673" cy="954107"/>
          </a:xfrm>
          <a:prstGeom prst="rect">
            <a:avLst/>
          </a:prstGeom>
          <a:noFill/>
        </p:spPr>
        <p:txBody>
          <a:bodyPr wrap="square">
            <a:spAutoFit/>
          </a:bodyPr>
          <a:lstStyle/>
          <a:p>
            <a:pPr algn="just"/>
            <a:r>
              <a:rPr lang="en-US" sz="1400" dirty="0"/>
              <a:t>Bayesian model comparison quantifies uncertainty about which model generated our data by computing marginal likelihoods for each competing model, where each marginal likelihood measures how well the model predicts the observed data after integrating over all possible parameter values weighted by their prior probabilities.</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rcRect/>
          <a:stretch/>
        </p:blipFill>
        <p:spPr>
          <a:xfrm>
            <a:off x="1890079" y="4547001"/>
            <a:ext cx="5321219" cy="3547480"/>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843680"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
        <p:nvSpPr>
          <p:cNvPr id="13" name="TextBox 12">
            <a:extLst>
              <a:ext uri="{FF2B5EF4-FFF2-40B4-BE49-F238E27FC236}">
                <a16:creationId xmlns:a16="http://schemas.microsoft.com/office/drawing/2014/main" id="{CB503DCF-DCA1-AB13-06A7-5D053B19DE73}"/>
              </a:ext>
            </a:extLst>
          </p:cNvPr>
          <p:cNvSpPr txBox="1"/>
          <p:nvPr/>
        </p:nvSpPr>
        <p:spPr>
          <a:xfrm>
            <a:off x="1118787" y="500094"/>
            <a:ext cx="6863802" cy="276999"/>
          </a:xfrm>
          <a:prstGeom prst="rect">
            <a:avLst/>
          </a:prstGeom>
          <a:noFill/>
        </p:spPr>
        <p:txBody>
          <a:bodyPr wrap="none" rtlCol="0">
            <a:spAutoFit/>
          </a:bodyPr>
          <a:lstStyle/>
          <a:p>
            <a:r>
              <a:rPr lang="en-US" sz="1200" dirty="0"/>
              <a:t>quantifies uncertainty about competing explanations by computing how well each model predicts the data</a:t>
            </a:r>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738664"/>
          </a:xfrm>
          <a:prstGeom prst="rect">
            <a:avLst/>
          </a:prstGeom>
          <a:noFill/>
        </p:spPr>
        <p:txBody>
          <a:bodyPr wrap="square">
            <a:spAutoFit/>
          </a:bodyPr>
          <a:lstStyle/>
          <a:p>
            <a:pPr algn="just"/>
            <a:r>
              <a:rPr lang="en-US" sz="1400" dirty="0"/>
              <a:t>A Bayesian mixture model arises when we cannot condition on which component generated the data, so we treat component memberships as latent random variables and quantify uncertainty about the underlying heterogeneous structure through joint inference over both memberships and parameters.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49048" y="5387558"/>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49048" y="5387558"/>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51544" y="5384713"/>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𝟏</m:t>
                          </m:r>
                        </m:sub>
                        <m:sup>
                          <m:r>
                            <a:rPr lang="en-US" b="0" i="1" smtClean="0">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51544" y="5384713"/>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up>
                          <m:r>
                            <a:rPr lang="en-US" i="1">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228600" lvl="1" indent="-228600">
                  <a:buAutoNum type="arabicPeriod"/>
                </a:pPr>
                <a:r>
                  <a:rPr lang="en-US" sz="1200" i="1" dirty="0">
                    <a:solidFill>
                      <a:schemeClr val="tx1"/>
                    </a:solidFill>
                  </a:rPr>
                  <a:t>Columns of </a:t>
                </a:r>
                <a14:m>
                  <m:oMath xmlns:m="http://schemas.openxmlformats.org/officeDocument/2006/math">
                    <m:sSub>
                      <m:sSubPr>
                        <m:ctrlPr>
                          <a:rPr lang="en-US" sz="1200" b="1"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𝑼</m:t>
                        </m:r>
                      </m:e>
                      <m:sub>
                        <m:r>
                          <a:rPr lang="en-US" sz="1200" i="1">
                            <a:solidFill>
                              <a:schemeClr val="tx1"/>
                            </a:solidFill>
                            <a:latin typeface="Cambria Math" panose="02040503050406030204" pitchFamily="18" charset="0"/>
                          </a:rPr>
                          <m:t>𝑘</m:t>
                        </m:r>
                      </m:sub>
                    </m:sSub>
                  </m:oMath>
                </a14:m>
                <a:r>
                  <a:rPr lang="en-US" sz="1200" i="1" dirty="0">
                    <a:solidFill>
                      <a:schemeClr val="tx1"/>
                    </a:solidFill>
                  </a:rPr>
                  <a:t> are orthogonal unit left singular 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i="1" dirty="0">
                  <a:solidFill>
                    <a:schemeClr val="tx1"/>
                  </a:solidFill>
                </a:endParaRPr>
              </a:p>
              <a:p>
                <a:pPr marL="228600" lvl="1" indent="-228600">
                  <a:buAutoNum type="arabicPeriod"/>
                </a:pPr>
                <a:r>
                  <a:rPr lang="en-US" sz="1200" i="1" dirty="0">
                    <a:solidFill>
                      <a:schemeClr val="tx1"/>
                    </a:solidFill>
                  </a:rPr>
                  <a:t>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are orthogonal unit right singular 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dirty="0">
                  <a:solidFill>
                    <a:schemeClr val="tx1"/>
                  </a:solidFill>
                </a:endParaRPr>
              </a:p>
              <a:p>
                <a:pPr marL="228600" lvl="1" indent="-228600">
                  <a:buAutoNum type="arabicPeriod"/>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228600" lvl="1" indent="-2286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each PC: </a:t>
                </a:r>
                <a:endParaRPr lang="en-US" sz="12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xmlns="">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9896"/>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can be included in the model as covariates: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619732" y="5575668"/>
                <a:ext cx="3678956" cy="646331"/>
              </a:xfrm>
              <a:prstGeom prst="rect">
                <a:avLst/>
              </a:prstGeom>
              <a:noFill/>
            </p:spPr>
            <p:txBody>
              <a:bodyPr wrap="none" rtlCol="0">
                <a:spAutoFit/>
              </a:bodyPr>
              <a:lstStyle/>
              <a:p>
                <a:pPr algn="ctr"/>
                <a:r>
                  <a:rPr lang="en-US" b="1" dirty="0"/>
                  <a:t>Singular Value Decomposition</a:t>
                </a:r>
                <a:r>
                  <a:rPr lang="zh-CN" altLang="en-US" b="1" dirty="0"/>
                  <a:t> </a:t>
                </a:r>
                <a:r>
                  <a:rPr lang="en-US" altLang="zh-CN" b="1" dirty="0"/>
                  <a:t>(SVD)</a:t>
                </a:r>
                <a:r>
                  <a:rPr lang="en-US" b="1" dirty="0"/>
                  <a:t> </a:t>
                </a:r>
              </a:p>
              <a:p>
                <a:pPr algn="ct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619732" y="5575668"/>
                <a:ext cx="3678956" cy="646331"/>
              </a:xfrm>
              <a:prstGeom prst="rect">
                <a:avLst/>
              </a:prstGeom>
              <a:blipFill>
                <a:blip r:embed="rId14"/>
                <a:stretch>
                  <a:fillRect l="-687"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624078"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183696" y="2465995"/>
            <a:ext cx="4475988" cy="338554"/>
          </a:xfrm>
          <a:prstGeom prst="rect">
            <a:avLst/>
          </a:prstGeom>
          <a:noFill/>
        </p:spPr>
        <p:txBody>
          <a:bodyPr wrap="square" rtlCol="0" anchor="ctr">
            <a:spAutoFit/>
          </a:bodyPr>
          <a:lstStyle/>
          <a:p>
            <a:pPr algn="ctr"/>
            <a:r>
              <a:rPr lang="en-US" sz="1600" b="1" dirty="0"/>
              <a:t>Hidden Markov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697F1D-E500-CBFB-8861-D17D5AE24D15}"/>
                  </a:ext>
                </a:extLst>
              </p:cNvPr>
              <p:cNvSpPr txBox="1"/>
              <p:nvPr/>
            </p:nvSpPr>
            <p:spPr>
              <a:xfrm>
                <a:off x="925061"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5061"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45792" y="4562097"/>
            <a:ext cx="4475988" cy="338554"/>
          </a:xfrm>
          <a:prstGeom prst="rect">
            <a:avLst/>
          </a:prstGeom>
          <a:noFill/>
        </p:spPr>
        <p:txBody>
          <a:bodyPr wrap="square" rtlCol="0" anchor="ctr">
            <a:spAutoFit/>
          </a:bodyPr>
          <a:lstStyle/>
          <a:p>
            <a:pPr algn="ctr"/>
            <a:r>
              <a:rPr lang="en-US" sz="1600"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55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3328213" y="1546831"/>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C6AF84B-D074-24FE-7F32-CA418873D6C0}"/>
                  </a:ext>
                </a:extLst>
              </p:cNvPr>
              <p:cNvSpPr/>
              <p:nvPr/>
            </p:nvSpPr>
            <p:spPr>
              <a:xfrm>
                <a:off x="1109946"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1109946" y="1422658"/>
                <a:ext cx="251581" cy="251581"/>
              </a:xfrm>
              <a:prstGeom prst="ellipse">
                <a:avLst/>
              </a:prstGeom>
              <a:blipFill>
                <a:blip r:embed="rId3"/>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CA40D4A-74CC-4FD2-5E55-9E0A88A3FC1E}"/>
                  </a:ext>
                </a:extLst>
              </p:cNvPr>
              <p:cNvSpPr/>
              <p:nvPr/>
            </p:nvSpPr>
            <p:spPr>
              <a:xfrm>
                <a:off x="1765508"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1765508" y="1422658"/>
                <a:ext cx="251581" cy="251581"/>
              </a:xfrm>
              <a:prstGeom prst="ellipse">
                <a:avLst/>
              </a:prstGeom>
              <a:blipFill>
                <a:blip r:embed="rId4"/>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BE3B2F7-5959-5AAD-6751-4ADD8F2B4BA5}"/>
                  </a:ext>
                </a:extLst>
              </p:cNvPr>
              <p:cNvSpPr/>
              <p:nvPr/>
            </p:nvSpPr>
            <p:spPr>
              <a:xfrm>
                <a:off x="2421070"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2421070" y="1422658"/>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EB2DA1F9-D03F-9853-2D32-CB4800DF2512}"/>
                  </a:ext>
                </a:extLst>
              </p:cNvPr>
              <p:cNvSpPr/>
              <p:nvPr/>
            </p:nvSpPr>
            <p:spPr>
              <a:xfrm>
                <a:off x="3076632"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3076632" y="1422658"/>
                <a:ext cx="251581" cy="251581"/>
              </a:xfrm>
              <a:prstGeom prst="ellipse">
                <a:avLst/>
              </a:prstGeom>
              <a:blipFill>
                <a:blip r:embed="rId6"/>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2672651"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2017089"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1361527"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917978" y="1548449"/>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644458" y="1370254"/>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3542594" y="1376875"/>
            <a:ext cx="290464" cy="276999"/>
          </a:xfrm>
          <a:prstGeom prst="rect">
            <a:avLst/>
          </a:prstGeom>
          <a:noFill/>
        </p:spPr>
        <p:txBody>
          <a:bodyPr wrap="none" rtlCol="0">
            <a:spAutoFit/>
          </a:bodyPr>
          <a:lstStyle/>
          <a:p>
            <a:r>
              <a:rPr lang="en-US" sz="1200" dirty="0"/>
              <a:t>…</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9FB0D-D39B-E559-FA66-9856BF69FA31}"/>
                  </a:ext>
                </a:extLst>
              </p:cNvPr>
              <p:cNvSpPr txBox="1"/>
              <p:nvPr/>
            </p:nvSpPr>
            <p:spPr>
              <a:xfrm>
                <a:off x="3887135" y="1211932"/>
                <a:ext cx="4670314" cy="892552"/>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xmlns="">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3887135" y="1211932"/>
                <a:ext cx="4670314" cy="892552"/>
              </a:xfrm>
              <a:prstGeom prst="rect">
                <a:avLst/>
              </a:prstGeom>
              <a:blipFill>
                <a:blip r:embed="rId7"/>
                <a:stretch>
                  <a:fillRect l="-543" t="-1408"/>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xmlns="">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8571"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xmlns="">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xmlns="">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xmlns="">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6087"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7273"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75038" cy="307777"/>
          </a:xfrm>
          <a:prstGeom prst="rect">
            <a:avLst/>
          </a:prstGeom>
          <a:noFill/>
        </p:spPr>
        <p:txBody>
          <a:bodyPr wrap="none" rtlCol="0">
            <a:spAutoFit/>
          </a:bodyPr>
          <a:lstStyle/>
          <a:p>
            <a:r>
              <a:rPr lang="en-US" sz="1400" dirty="0"/>
              <a:t>Hidden state at time t</a:t>
            </a:r>
          </a:p>
        </p:txBody>
      </p:sp>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t</a:t>
            </a:r>
          </a:p>
        </p:txBody>
      </p:sp>
      <p:sp>
        <p:nvSpPr>
          <p:cNvPr id="88" name="TextBox 87">
            <a:extLst>
              <a:ext uri="{FF2B5EF4-FFF2-40B4-BE49-F238E27FC236}">
                <a16:creationId xmlns:a16="http://schemas.microsoft.com/office/drawing/2014/main" id="{EE817123-BDF8-A9ED-7E26-DBA1E4A78A9F}"/>
              </a:ext>
            </a:extLst>
          </p:cNvPr>
          <p:cNvSpPr txBox="1"/>
          <p:nvPr/>
        </p:nvSpPr>
        <p:spPr>
          <a:xfrm>
            <a:off x="2334005" y="899483"/>
            <a:ext cx="4475988" cy="338554"/>
          </a:xfrm>
          <a:prstGeom prst="rect">
            <a:avLst/>
          </a:prstGeom>
          <a:noFill/>
        </p:spPr>
        <p:txBody>
          <a:bodyPr wrap="square" rtlCol="0" anchor="ctr">
            <a:spAutoFit/>
          </a:bodyPr>
          <a:lstStyle/>
          <a:p>
            <a:pPr algn="ctr"/>
            <a:r>
              <a:rPr lang="en-US" sz="1600" b="1" dirty="0"/>
              <a:t>Markov Chain</a:t>
            </a:r>
          </a:p>
        </p:txBody>
      </p:sp>
      <p:sp>
        <p:nvSpPr>
          <p:cNvPr id="91" name="Rectangle 90">
            <a:extLst>
              <a:ext uri="{FF2B5EF4-FFF2-40B4-BE49-F238E27FC236}">
                <a16:creationId xmlns:a16="http://schemas.microsoft.com/office/drawing/2014/main" id="{C474EA05-8D89-E999-64F8-79B197A89CBA}"/>
              </a:ext>
            </a:extLst>
          </p:cNvPr>
          <p:cNvSpPr/>
          <p:nvPr/>
        </p:nvSpPr>
        <p:spPr>
          <a:xfrm>
            <a:off x="7639158" y="5424024"/>
            <a:ext cx="125790" cy="53243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B224323-3B38-3A0E-DD5D-E3FFA519CB7F}"/>
              </a:ext>
            </a:extLst>
          </p:cNvPr>
          <p:cNvSpPr/>
          <p:nvPr/>
        </p:nvSpPr>
        <p:spPr>
          <a:xfrm>
            <a:off x="7639158" y="5956460"/>
            <a:ext cx="125790" cy="300942"/>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42EE7C7-3D12-488B-3F93-DBDB32771529}"/>
              </a:ext>
            </a:extLst>
          </p:cNvPr>
          <p:cNvSpPr/>
          <p:nvPr/>
        </p:nvSpPr>
        <p:spPr>
          <a:xfrm>
            <a:off x="7639158" y="6257402"/>
            <a:ext cx="125790" cy="300942"/>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BC381DA-1232-AC44-D81F-7023922C70E0}"/>
              </a:ext>
            </a:extLst>
          </p:cNvPr>
          <p:cNvSpPr/>
          <p:nvPr/>
        </p:nvSpPr>
        <p:spPr>
          <a:xfrm>
            <a:off x="7639158" y="6574612"/>
            <a:ext cx="125790" cy="43207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A04C7E2-CCA8-B03C-B89F-2B24865361F2}"/>
              </a:ext>
            </a:extLst>
          </p:cNvPr>
          <p:cNvSpPr/>
          <p:nvPr/>
        </p:nvSpPr>
        <p:spPr>
          <a:xfrm>
            <a:off x="7639158" y="7006689"/>
            <a:ext cx="125790" cy="300942"/>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6BADC08-C481-5C22-1B48-3D5A767C743E}"/>
              </a:ext>
            </a:extLst>
          </p:cNvPr>
          <p:cNvSpPr/>
          <p:nvPr/>
        </p:nvSpPr>
        <p:spPr>
          <a:xfrm>
            <a:off x="7639158" y="7314354"/>
            <a:ext cx="125790" cy="629127"/>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A10E8F2-287F-EFA8-3E79-6D0B499A5BA2}"/>
              </a:ext>
            </a:extLst>
          </p:cNvPr>
          <p:cNvSpPr txBox="1"/>
          <p:nvPr/>
        </p:nvSpPr>
        <p:spPr>
          <a:xfrm>
            <a:off x="7769816" y="5551742"/>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8" name="TextBox 97">
            <a:extLst>
              <a:ext uri="{FF2B5EF4-FFF2-40B4-BE49-F238E27FC236}">
                <a16:creationId xmlns:a16="http://schemas.microsoft.com/office/drawing/2014/main" id="{1EB39ABC-7D2E-3F7D-63F0-193F5C2DFB25}"/>
              </a:ext>
            </a:extLst>
          </p:cNvPr>
          <p:cNvSpPr txBox="1"/>
          <p:nvPr/>
        </p:nvSpPr>
        <p:spPr>
          <a:xfrm>
            <a:off x="7769816" y="6652151"/>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9" name="TextBox 98">
            <a:extLst>
              <a:ext uri="{FF2B5EF4-FFF2-40B4-BE49-F238E27FC236}">
                <a16:creationId xmlns:a16="http://schemas.microsoft.com/office/drawing/2014/main" id="{E085537E-9EB5-0600-00BD-3F713BA92949}"/>
              </a:ext>
            </a:extLst>
          </p:cNvPr>
          <p:cNvSpPr txBox="1"/>
          <p:nvPr/>
        </p:nvSpPr>
        <p:spPr>
          <a:xfrm>
            <a:off x="7769816" y="5968432"/>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0" name="TextBox 99">
            <a:extLst>
              <a:ext uri="{FF2B5EF4-FFF2-40B4-BE49-F238E27FC236}">
                <a16:creationId xmlns:a16="http://schemas.microsoft.com/office/drawing/2014/main" id="{6CD0C7CF-E478-946D-62D6-F14971EE0555}"/>
              </a:ext>
            </a:extLst>
          </p:cNvPr>
          <p:cNvSpPr txBox="1"/>
          <p:nvPr/>
        </p:nvSpPr>
        <p:spPr>
          <a:xfrm>
            <a:off x="7769816" y="7490418"/>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1" name="TextBox 100">
            <a:extLst>
              <a:ext uri="{FF2B5EF4-FFF2-40B4-BE49-F238E27FC236}">
                <a16:creationId xmlns:a16="http://schemas.microsoft.com/office/drawing/2014/main" id="{355F45FE-88D5-4CE2-8052-377AD544DC3D}"/>
              </a:ext>
            </a:extLst>
          </p:cNvPr>
          <p:cNvSpPr txBox="1"/>
          <p:nvPr/>
        </p:nvSpPr>
        <p:spPr>
          <a:xfrm>
            <a:off x="7769816" y="6269374"/>
            <a:ext cx="942887" cy="276999"/>
          </a:xfrm>
          <a:prstGeom prst="rect">
            <a:avLst/>
          </a:prstGeom>
          <a:noFill/>
        </p:spPr>
        <p:txBody>
          <a:bodyPr wrap="none" rtlCol="0">
            <a:spAutoFit/>
          </a:bodyPr>
          <a:lstStyle/>
          <a:p>
            <a:r>
              <a:rPr lang="en-US" sz="1200" dirty="0">
                <a:solidFill>
                  <a:schemeClr val="accent4">
                    <a:lumMod val="75000"/>
                  </a:schemeClr>
                </a:solidFill>
              </a:rPr>
              <a:t>Haplotype 3</a:t>
            </a:r>
          </a:p>
        </p:txBody>
      </p:sp>
      <p:sp>
        <p:nvSpPr>
          <p:cNvPr id="102" name="TextBox 101">
            <a:extLst>
              <a:ext uri="{FF2B5EF4-FFF2-40B4-BE49-F238E27FC236}">
                <a16:creationId xmlns:a16="http://schemas.microsoft.com/office/drawing/2014/main" id="{C91DCE47-2F75-7800-B967-A6145E310819}"/>
              </a:ext>
            </a:extLst>
          </p:cNvPr>
          <p:cNvSpPr txBox="1"/>
          <p:nvPr/>
        </p:nvSpPr>
        <p:spPr>
          <a:xfrm>
            <a:off x="7769816" y="7018661"/>
            <a:ext cx="942887" cy="276999"/>
          </a:xfrm>
          <a:prstGeom prst="rect">
            <a:avLst/>
          </a:prstGeom>
          <a:noFill/>
        </p:spPr>
        <p:txBody>
          <a:bodyPr wrap="none" rtlCol="0">
            <a:spAutoFit/>
          </a:bodyPr>
          <a:lstStyle/>
          <a:p>
            <a:r>
              <a:rPr lang="en-US" sz="1200" dirty="0">
                <a:solidFill>
                  <a:schemeClr val="accent6">
                    <a:lumMod val="75000"/>
                  </a:schemeClr>
                </a:solidFill>
              </a:rPr>
              <a:t>Haplotype 3</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416803"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252372" y="4532467"/>
            <a:ext cx="4475988" cy="338554"/>
          </a:xfrm>
          <a:prstGeom prst="rect">
            <a:avLst/>
          </a:prstGeom>
          <a:noFill/>
        </p:spPr>
        <p:txBody>
          <a:bodyPr wrap="square" rtlCol="0" anchor="ctr">
            <a:spAutoFit/>
          </a:bodyPr>
          <a:lstStyle/>
          <a:p>
            <a:pPr algn="ctr"/>
            <a:r>
              <a:rPr lang="en-US" sz="1600" b="1" dirty="0"/>
              <a:t>Posterior = Forward * Backward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7143B5E-4AAA-70BE-EE1A-EE11B6CCCC02}"/>
                  </a:ext>
                </a:extLst>
              </p:cNvPr>
              <p:cNvSpPr txBox="1"/>
              <p:nvPr/>
            </p:nvSpPr>
            <p:spPr>
              <a:xfrm>
                <a:off x="465575" y="5007456"/>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xmlns="">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465575" y="5007456"/>
                <a:ext cx="4054348" cy="1890454"/>
              </a:xfrm>
              <a:prstGeom prst="rect">
                <a:avLst/>
              </a:prstGeom>
              <a:blipFill>
                <a:blip r:embed="rId18"/>
                <a:stretch>
                  <a:fillRect t="-15333" b="-18667"/>
                </a:stretch>
              </a:blipFill>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8112"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473048"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3683646908"/>
              </p:ext>
            </p:extLst>
          </p:nvPr>
        </p:nvGraphicFramePr>
        <p:xfrm>
          <a:off x="4718212" y="4900652"/>
          <a:ext cx="2836488" cy="3405926"/>
        </p:xfrm>
        <a:graphic>
          <a:graphicData uri="http://schemas.openxmlformats.org/drawingml/2006/table">
            <a:tbl>
              <a:tblPr firstRow="1" bandRow="1">
                <a:tableStyleId>{5C22544A-7EE6-4342-B048-85BDC9FD1C3A}</a:tableStyleId>
              </a:tblPr>
              <a:tblGrid>
                <a:gridCol w="770226">
                  <a:extLst>
                    <a:ext uri="{9D8B030D-6E8A-4147-A177-3AD203B41FA5}">
                      <a16:colId xmlns:a16="http://schemas.microsoft.com/office/drawing/2014/main" val="4092185816"/>
                    </a:ext>
                  </a:extLst>
                </a:gridCol>
                <a:gridCol w="953656">
                  <a:extLst>
                    <a:ext uri="{9D8B030D-6E8A-4147-A177-3AD203B41FA5}">
                      <a16:colId xmlns:a16="http://schemas.microsoft.com/office/drawing/2014/main" val="2188030466"/>
                    </a:ext>
                  </a:extLst>
                </a:gridCol>
                <a:gridCol w="1112606">
                  <a:extLst>
                    <a:ext uri="{9D8B030D-6E8A-4147-A177-3AD203B41FA5}">
                      <a16:colId xmlns:a16="http://schemas.microsoft.com/office/drawing/2014/main" val="4148955299"/>
                    </a:ext>
                  </a:extLst>
                </a:gridCol>
              </a:tblGrid>
              <a:tr h="509439">
                <a:tc>
                  <a:txBody>
                    <a:bodyPr/>
                    <a:lstStyle/>
                    <a:p>
                      <a:pPr algn="ctr"/>
                      <a:endParaRPr lang="en-US" sz="1050" dirty="0"/>
                    </a:p>
                  </a:txBody>
                  <a:tcPr anchor="ctr"/>
                </a:tc>
                <a:tc>
                  <a:txBody>
                    <a:bodyPr/>
                    <a:lstStyle/>
                    <a:p>
                      <a:pPr algn="ctr"/>
                      <a:r>
                        <a:rPr lang="en-US" sz="1050" b="1" dirty="0"/>
                        <a:t>Local Ancestry Inference</a:t>
                      </a:r>
                    </a:p>
                  </a:txBody>
                  <a:tcPr anchor="ctr"/>
                </a:tc>
                <a:tc>
                  <a:txBody>
                    <a:bodyPr/>
                    <a:lstStyle/>
                    <a:p>
                      <a:pPr algn="ctr"/>
                      <a:r>
                        <a:rPr lang="en-US" sz="1050" b="1" dirty="0"/>
                        <a:t>Genotype imputation</a:t>
                      </a:r>
                    </a:p>
                  </a:txBody>
                  <a:tcPr anchor="ctr"/>
                </a:tc>
                <a:extLst>
                  <a:ext uri="{0D108BD9-81ED-4DB2-BD59-A6C34878D82A}">
                    <a16:rowId xmlns:a16="http://schemas.microsoft.com/office/drawing/2014/main" val="812406041"/>
                  </a:ext>
                </a:extLst>
              </a:tr>
              <a:tr h="747266">
                <a:tc>
                  <a:txBody>
                    <a:bodyPr/>
                    <a:lstStyle/>
                    <a:p>
                      <a:pPr algn="ctr"/>
                      <a:r>
                        <a:rPr lang="en-US" sz="1050" b="1" dirty="0"/>
                        <a:t>What’s hidden?</a:t>
                      </a:r>
                    </a:p>
                  </a:txBody>
                  <a:tcPr anchor="ctr"/>
                </a:tc>
                <a:tc>
                  <a:txBody>
                    <a:bodyPr/>
                    <a:lstStyle/>
                    <a:p>
                      <a:pPr algn="ctr"/>
                      <a:r>
                        <a:rPr lang="en-US" sz="1050" dirty="0"/>
                        <a:t>Population ancestry</a:t>
                      </a:r>
                    </a:p>
                  </a:txBody>
                  <a:tcPr anchor="ctr"/>
                </a:tc>
                <a:tc>
                  <a:txBody>
                    <a:bodyPr/>
                    <a:lstStyle/>
                    <a:p>
                      <a:pPr algn="ctr"/>
                      <a:r>
                        <a:rPr lang="en-US" sz="1050" b="0" i="0" u="none" strike="noStrike" kern="1200" dirty="0">
                          <a:solidFill>
                            <a:schemeClr val="dk1"/>
                          </a:solidFill>
                          <a:effectLst/>
                          <a:latin typeface="+mn-lt"/>
                          <a:ea typeface="+mn-ea"/>
                          <a:cs typeface="+mn-cs"/>
                        </a:rPr>
                        <a:t>Reference haplotype</a:t>
                      </a:r>
                      <a:endParaRPr lang="en-US" sz="1050" dirty="0"/>
                    </a:p>
                  </a:txBody>
                  <a:tcPr anchor="ctr"/>
                </a:tc>
                <a:extLst>
                  <a:ext uri="{0D108BD9-81ED-4DB2-BD59-A6C34878D82A}">
                    <a16:rowId xmlns:a16="http://schemas.microsoft.com/office/drawing/2014/main" val="2743661216"/>
                  </a:ext>
                </a:extLst>
              </a:tr>
              <a:tr h="747266">
                <a:tc>
                  <a:txBody>
                    <a:bodyPr/>
                    <a:lstStyle/>
                    <a:p>
                      <a:pPr algn="ctr"/>
                      <a:r>
                        <a:rPr lang="en-US" sz="1050" b="1" dirty="0"/>
                        <a:t>What’s observed?</a:t>
                      </a:r>
                    </a:p>
                  </a:txBody>
                  <a:tcPr anchor="ctr"/>
                </a:tc>
                <a:tc>
                  <a:txBody>
                    <a:bodyPr/>
                    <a:lstStyle/>
                    <a:p>
                      <a:pPr algn="ctr"/>
                      <a:r>
                        <a:rPr lang="en-US" sz="1050" dirty="0"/>
                        <a:t>All genotypes</a:t>
                      </a:r>
                    </a:p>
                  </a:txBody>
                  <a:tcPr anchor="ctr"/>
                </a:tc>
                <a:tc>
                  <a:txBody>
                    <a:bodyPr/>
                    <a:lstStyle/>
                    <a:p>
                      <a:pPr algn="ctr"/>
                      <a:r>
                        <a:rPr lang="en-US" sz="1050" dirty="0"/>
                        <a:t>Subset of genotypes</a:t>
                      </a:r>
                    </a:p>
                  </a:txBody>
                  <a:tcPr anchor="ctr"/>
                </a:tc>
                <a:extLst>
                  <a:ext uri="{0D108BD9-81ED-4DB2-BD59-A6C34878D82A}">
                    <a16:rowId xmlns:a16="http://schemas.microsoft.com/office/drawing/2014/main" val="3048764763"/>
                  </a:ext>
                </a:extLst>
              </a:tr>
              <a:tr h="669947">
                <a:tc>
                  <a:txBody>
                    <a:bodyPr/>
                    <a:lstStyle/>
                    <a:p>
                      <a:pPr algn="ctr"/>
                      <a:r>
                        <a:rPr lang="en-US" sz="1050" b="1" dirty="0"/>
                        <a:t>What do we infer?</a:t>
                      </a:r>
                    </a:p>
                  </a:txBody>
                  <a:tcPr anchor="ctr"/>
                </a:tc>
                <a:tc>
                  <a:txBody>
                    <a:bodyPr/>
                    <a:lstStyle/>
                    <a:p>
                      <a:pPr algn="ctr"/>
                      <a:r>
                        <a:rPr lang="en-US" sz="1050" dirty="0"/>
                        <a:t>Ancestry labels for variants</a:t>
                      </a:r>
                    </a:p>
                  </a:txBody>
                  <a:tcPr anchor="ctr"/>
                </a:tc>
                <a:tc>
                  <a:txBody>
                    <a:bodyPr/>
                    <a:lstStyle/>
                    <a:p>
                      <a:pPr algn="ctr"/>
                      <a:r>
                        <a:rPr lang="en-US" sz="1050" dirty="0"/>
                        <a:t>Missing genotypes</a:t>
                      </a:r>
                    </a:p>
                  </a:txBody>
                  <a:tcPr anchor="ctr"/>
                </a:tc>
                <a:extLst>
                  <a:ext uri="{0D108BD9-81ED-4DB2-BD59-A6C34878D82A}">
                    <a16:rowId xmlns:a16="http://schemas.microsoft.com/office/drawing/2014/main" val="2439996053"/>
                  </a:ext>
                </a:extLst>
              </a:tr>
              <a:tr h="669947">
                <a:tc>
                  <a:txBody>
                    <a:bodyPr/>
                    <a:lstStyle/>
                    <a:p>
                      <a:pPr algn="ctr"/>
                      <a:r>
                        <a:rPr lang="en-US" sz="1050" b="1" i="0" u="none" strike="noStrike" kern="1200" dirty="0">
                          <a:solidFill>
                            <a:schemeClr val="dk1"/>
                          </a:solidFill>
                          <a:effectLst/>
                          <a:latin typeface="+mn-lt"/>
                          <a:ea typeface="+mn-ea"/>
                          <a:cs typeface="+mn-cs"/>
                        </a:rPr>
                        <a:t>Reference panel</a:t>
                      </a:r>
                      <a:endParaRPr lang="en-US" sz="1050" b="1" dirty="0"/>
                    </a:p>
                  </a:txBody>
                  <a:tcPr anchor="ctr"/>
                </a:tc>
                <a:tc>
                  <a:txBody>
                    <a:bodyPr/>
                    <a:lstStyle/>
                    <a:p>
                      <a:pPr algn="ctr"/>
                      <a:r>
                        <a:rPr lang="en-US" sz="1050" dirty="0"/>
                        <a:t>From ancestral populations</a:t>
                      </a:r>
                    </a:p>
                  </a:txBody>
                  <a:tcPr anchor="ctr"/>
                </a:tc>
                <a:tc>
                  <a:txBody>
                    <a:bodyPr/>
                    <a:lstStyle/>
                    <a:p>
                      <a:pPr algn="ctr"/>
                      <a:r>
                        <a:rPr lang="en-US" sz="1050" b="0" i="0" u="none" strike="noStrike" kern="1200" dirty="0">
                          <a:solidFill>
                            <a:schemeClr val="dk1"/>
                          </a:solidFill>
                          <a:effectLst/>
                          <a:latin typeface="+mn-lt"/>
                          <a:ea typeface="+mn-ea"/>
                          <a:cs typeface="+mn-cs"/>
                        </a:rPr>
                        <a:t>From same population</a:t>
                      </a:r>
                      <a:endParaRPr lang="en-US" sz="105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5422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454791" y="5347321"/>
            <a:ext cx="8209751" cy="37066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844444345"/>
              </p:ext>
            </p:extLst>
          </p:nvPr>
        </p:nvGraphicFramePr>
        <p:xfrm>
          <a:off x="573930"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1127036167"/>
              </p:ext>
            </p:extLst>
          </p:nvPr>
        </p:nvGraphicFramePr>
        <p:xfrm>
          <a:off x="5233393"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46F3-1BA5-6A79-1018-2B984E9D6B6F}"/>
                  </a:ext>
                </a:extLst>
              </p:cNvPr>
              <p:cNvSpPr txBox="1"/>
              <p:nvPr/>
            </p:nvSpPr>
            <p:spPr>
              <a:xfrm>
                <a:off x="866592" y="923519"/>
                <a:ext cx="2828851" cy="369332"/>
              </a:xfrm>
              <a:prstGeom prst="rect">
                <a:avLst/>
              </a:prstGeom>
              <a:noFill/>
            </p:spPr>
            <p:txBody>
              <a:bodyPr wrap="none" rtlCol="0">
                <a:spAutoFit/>
              </a:bodyPr>
              <a:lstStyle/>
              <a:p>
                <a:r>
                  <a:rPr lang="en-US" b="1" dirty="0"/>
                  <a:t>Raw Genotype Matrix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6" name="TextBox 5">
                <a:extLst>
                  <a:ext uri="{FF2B5EF4-FFF2-40B4-BE49-F238E27FC236}">
                    <a16:creationId xmlns:a16="http://schemas.microsoft.com/office/drawing/2014/main" id="{A63246F3-1BA5-6A79-1018-2B984E9D6B6F}"/>
                  </a:ext>
                </a:extLst>
              </p:cNvPr>
              <p:cNvSpPr txBox="1">
                <a:spLocks noRot="1" noChangeAspect="1" noMove="1" noResize="1" noEditPoints="1" noAdjustHandles="1" noChangeArrowheads="1" noChangeShapeType="1" noTextEdit="1"/>
              </p:cNvSpPr>
              <p:nvPr/>
            </p:nvSpPr>
            <p:spPr>
              <a:xfrm>
                <a:off x="866592" y="923519"/>
                <a:ext cx="2828851" cy="369332"/>
              </a:xfrm>
              <a:prstGeom prst="rect">
                <a:avLst/>
              </a:prstGeom>
              <a:blipFill>
                <a:blip r:embed="rId2"/>
                <a:stretch>
                  <a:fillRect l="-179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A5D6CE-0D31-7AC2-EA8C-223AF8AC7C83}"/>
                  </a:ext>
                </a:extLst>
              </p:cNvPr>
              <p:cNvSpPr txBox="1"/>
              <p:nvPr/>
            </p:nvSpPr>
            <p:spPr>
              <a:xfrm>
                <a:off x="5216419" y="923519"/>
                <a:ext cx="3448123" cy="369332"/>
              </a:xfrm>
              <a:prstGeom prst="rect">
                <a:avLst/>
              </a:prstGeom>
              <a:noFill/>
            </p:spPr>
            <p:txBody>
              <a:bodyPr wrap="none" rtlCol="0">
                <a:spAutoFit/>
              </a:bodyPr>
              <a:lstStyle/>
              <a:p>
                <a:r>
                  <a:rPr lang="en-US" b="1" dirty="0"/>
                  <a:t>Standardized Genotyped Matrix </a:t>
                </a:r>
                <a14:m>
                  <m:oMath xmlns:m="http://schemas.openxmlformats.org/officeDocument/2006/math">
                    <m:r>
                      <a:rPr lang="en-US" b="1" i="1">
                        <a:latin typeface="Cambria Math" panose="02040503050406030204" pitchFamily="18" charset="0"/>
                      </a:rPr>
                      <m:t>𝑿</m:t>
                    </m:r>
                  </m:oMath>
                </a14:m>
                <a:endParaRPr lang="en-US" b="1" dirty="0"/>
              </a:p>
            </p:txBody>
          </p:sp>
        </mc:Choice>
        <mc:Fallback xmlns="">
          <p:sp>
            <p:nvSpPr>
              <p:cNvPr id="7" name="TextBox 6">
                <a:extLst>
                  <a:ext uri="{FF2B5EF4-FFF2-40B4-BE49-F238E27FC236}">
                    <a16:creationId xmlns:a16="http://schemas.microsoft.com/office/drawing/2014/main" id="{17A5D6CE-0D31-7AC2-EA8C-223AF8AC7C83}"/>
                  </a:ext>
                </a:extLst>
              </p:cNvPr>
              <p:cNvSpPr txBox="1">
                <a:spLocks noRot="1" noChangeAspect="1" noMove="1" noResize="1" noEditPoints="1" noAdjustHandles="1" noChangeArrowheads="1" noChangeShapeType="1" noTextEdit="1"/>
              </p:cNvSpPr>
              <p:nvPr/>
            </p:nvSpPr>
            <p:spPr>
              <a:xfrm>
                <a:off x="5216419" y="923519"/>
                <a:ext cx="3448123" cy="369332"/>
              </a:xfrm>
              <a:prstGeom prst="rect">
                <a:avLst/>
              </a:prstGeom>
              <a:blipFill>
                <a:blip r:embed="rId3"/>
                <a:stretch>
                  <a:fillRect l="-1465" t="-6667"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33046" y="23714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4176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5411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541142"/>
                <a:ext cx="1739514" cy="652102"/>
              </a:xfrm>
              <a:prstGeom prst="rect">
                <a:avLst/>
              </a:prstGeom>
              <a:blipFill>
                <a:blip r:embed="rId4"/>
                <a:stretch>
                  <a:fillRect b="-3774"/>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EAFA4B69-8235-E860-EECF-6138B1CB9BC2}"/>
              </a:ext>
            </a:extLst>
          </p:cNvPr>
          <p:cNvSpPr txBox="1"/>
          <p:nvPr/>
        </p:nvSpPr>
        <p:spPr>
          <a:xfrm>
            <a:off x="463760" y="5437754"/>
            <a:ext cx="4475988" cy="369332"/>
          </a:xfrm>
          <a:prstGeom prst="rect">
            <a:avLst/>
          </a:prstGeom>
          <a:noFill/>
        </p:spPr>
        <p:txBody>
          <a:bodyPr wrap="square" rtlCol="0" anchor="ctr">
            <a:spAutoFit/>
          </a:bodyPr>
          <a:lstStyle/>
          <a:p>
            <a:pPr algn="ctr"/>
            <a:r>
              <a:rPr lang="en-US" b="1" dirty="0"/>
              <a:t>LD Matrix (correlation)</a:t>
            </a:r>
          </a:p>
        </p:txBody>
      </p:sp>
      <p:cxnSp>
        <p:nvCxnSpPr>
          <p:cNvPr id="14" name="Straight Arrow Connector 13">
            <a:extLst>
              <a:ext uri="{FF2B5EF4-FFF2-40B4-BE49-F238E27FC236}">
                <a16:creationId xmlns:a16="http://schemas.microsoft.com/office/drawing/2014/main" id="{A0026F5E-6547-37CD-619A-45D7DE16D387}"/>
              </a:ext>
            </a:extLst>
          </p:cNvPr>
          <p:cNvCxnSpPr>
            <a:cxnSpLocks/>
          </p:cNvCxnSpPr>
          <p:nvPr/>
        </p:nvCxnSpPr>
        <p:spPr>
          <a:xfrm>
            <a:off x="573930" y="4572000"/>
            <a:ext cx="799234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62DAED-0ED8-F0D9-5A6E-6C8620D3CDEC}"/>
              </a:ext>
            </a:extLst>
          </p:cNvPr>
          <p:cNvSpPr txBox="1"/>
          <p:nvPr/>
        </p:nvSpPr>
        <p:spPr>
          <a:xfrm>
            <a:off x="454791" y="4224597"/>
            <a:ext cx="3722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42DEC759-5174-9F46-0816-5C680F7FDCBA}"/>
              </a:ext>
            </a:extLst>
          </p:cNvPr>
          <p:cNvSpPr txBox="1"/>
          <p:nvPr/>
        </p:nvSpPr>
        <p:spPr>
          <a:xfrm>
            <a:off x="4416585" y="4224597"/>
            <a:ext cx="301686" cy="369332"/>
          </a:xfrm>
          <a:prstGeom prst="rect">
            <a:avLst/>
          </a:prstGeom>
          <a:noFill/>
        </p:spPr>
        <p:txBody>
          <a:bodyPr wrap="none" rtlCol="0">
            <a:spAutoFit/>
          </a:bodyPr>
          <a:lstStyle/>
          <a:p>
            <a:r>
              <a:rPr lang="en-US" dirty="0"/>
              <a:t>0</a:t>
            </a:r>
          </a:p>
        </p:txBody>
      </p:sp>
      <p:sp>
        <p:nvSpPr>
          <p:cNvPr id="19" name="TextBox 18">
            <a:extLst>
              <a:ext uri="{FF2B5EF4-FFF2-40B4-BE49-F238E27FC236}">
                <a16:creationId xmlns:a16="http://schemas.microsoft.com/office/drawing/2014/main" id="{4507EE39-084E-32D2-8727-A86A9C679B74}"/>
              </a:ext>
            </a:extLst>
          </p:cNvPr>
          <p:cNvSpPr txBox="1"/>
          <p:nvPr/>
        </p:nvSpPr>
        <p:spPr>
          <a:xfrm>
            <a:off x="8264586" y="4224597"/>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AD722B37-1023-9382-316F-DEB27A61E8EB}"/>
              </a:ext>
            </a:extLst>
          </p:cNvPr>
          <p:cNvSpPr txBox="1"/>
          <p:nvPr/>
        </p:nvSpPr>
        <p:spPr>
          <a:xfrm>
            <a:off x="454791" y="4590329"/>
            <a:ext cx="1383515" cy="646331"/>
          </a:xfrm>
          <a:prstGeom prst="rect">
            <a:avLst/>
          </a:prstGeom>
          <a:noFill/>
        </p:spPr>
        <p:txBody>
          <a:bodyPr wrap="square" rtlCol="0">
            <a:spAutoFit/>
          </a:bodyPr>
          <a:lstStyle/>
          <a:p>
            <a:pPr algn="ctr"/>
            <a:r>
              <a:rPr lang="en-US" sz="1200" dirty="0"/>
              <a:t>Perfect negative LD</a:t>
            </a:r>
          </a:p>
          <a:p>
            <a:pPr algn="ctr"/>
            <a:r>
              <a:rPr lang="en-US" sz="1200" dirty="0"/>
              <a:t>(never appear together)</a:t>
            </a:r>
          </a:p>
        </p:txBody>
      </p:sp>
      <p:sp>
        <p:nvSpPr>
          <p:cNvPr id="21" name="TextBox 20">
            <a:extLst>
              <a:ext uri="{FF2B5EF4-FFF2-40B4-BE49-F238E27FC236}">
                <a16:creationId xmlns:a16="http://schemas.microsoft.com/office/drawing/2014/main" id="{39536F2D-E559-2B27-E399-D86A2FD8279F}"/>
              </a:ext>
            </a:extLst>
          </p:cNvPr>
          <p:cNvSpPr txBox="1"/>
          <p:nvPr/>
        </p:nvSpPr>
        <p:spPr>
          <a:xfrm>
            <a:off x="1815516" y="4682662"/>
            <a:ext cx="1107312" cy="461665"/>
          </a:xfrm>
          <a:prstGeom prst="rect">
            <a:avLst/>
          </a:prstGeom>
          <a:noFill/>
        </p:spPr>
        <p:txBody>
          <a:bodyPr wrap="square" rtlCol="0">
            <a:spAutoFit/>
          </a:bodyPr>
          <a:lstStyle/>
          <a:p>
            <a:pPr algn="ctr"/>
            <a:r>
              <a:rPr lang="en-US" sz="1200" dirty="0"/>
              <a:t>Strong negative LD</a:t>
            </a:r>
          </a:p>
        </p:txBody>
      </p:sp>
      <p:sp>
        <p:nvSpPr>
          <p:cNvPr id="22" name="TextBox 21">
            <a:extLst>
              <a:ext uri="{FF2B5EF4-FFF2-40B4-BE49-F238E27FC236}">
                <a16:creationId xmlns:a16="http://schemas.microsoft.com/office/drawing/2014/main" id="{7E25F6D4-C89E-5DAC-E212-2B0A263497BD}"/>
              </a:ext>
            </a:extLst>
          </p:cNvPr>
          <p:cNvSpPr txBox="1"/>
          <p:nvPr/>
        </p:nvSpPr>
        <p:spPr>
          <a:xfrm>
            <a:off x="2900038" y="4682662"/>
            <a:ext cx="1119011" cy="461665"/>
          </a:xfrm>
          <a:prstGeom prst="rect">
            <a:avLst/>
          </a:prstGeom>
          <a:noFill/>
        </p:spPr>
        <p:txBody>
          <a:bodyPr wrap="square" rtlCol="0">
            <a:spAutoFit/>
          </a:bodyPr>
          <a:lstStyle/>
          <a:p>
            <a:pPr algn="ctr"/>
            <a:r>
              <a:rPr lang="en-US" sz="1200" dirty="0"/>
              <a:t>Moderate negative LD</a:t>
            </a:r>
          </a:p>
        </p:txBody>
      </p:sp>
      <p:sp>
        <p:nvSpPr>
          <p:cNvPr id="23" name="TextBox 22">
            <a:extLst>
              <a:ext uri="{FF2B5EF4-FFF2-40B4-BE49-F238E27FC236}">
                <a16:creationId xmlns:a16="http://schemas.microsoft.com/office/drawing/2014/main" id="{8E44BA0D-9678-C04D-9596-72C6C318B15B}"/>
              </a:ext>
            </a:extLst>
          </p:cNvPr>
          <p:cNvSpPr txBox="1"/>
          <p:nvPr/>
        </p:nvSpPr>
        <p:spPr>
          <a:xfrm>
            <a:off x="3996259" y="4682662"/>
            <a:ext cx="1358228" cy="461665"/>
          </a:xfrm>
          <a:prstGeom prst="rect">
            <a:avLst/>
          </a:prstGeom>
          <a:noFill/>
        </p:spPr>
        <p:txBody>
          <a:bodyPr wrap="square" rtlCol="0">
            <a:spAutoFit/>
          </a:bodyPr>
          <a:lstStyle/>
          <a:p>
            <a:pPr algn="ctr"/>
            <a:r>
              <a:rPr lang="en-US" sz="1200" dirty="0"/>
              <a:t>Independent SNPs</a:t>
            </a:r>
          </a:p>
          <a:p>
            <a:pPr algn="ctr"/>
            <a:r>
              <a:rPr lang="en-US" sz="1200" dirty="0"/>
              <a:t>(no correlation)</a:t>
            </a:r>
          </a:p>
        </p:txBody>
      </p:sp>
      <p:sp>
        <p:nvSpPr>
          <p:cNvPr id="24" name="TextBox 23">
            <a:extLst>
              <a:ext uri="{FF2B5EF4-FFF2-40B4-BE49-F238E27FC236}">
                <a16:creationId xmlns:a16="http://schemas.microsoft.com/office/drawing/2014/main" id="{050B58C8-F9FD-1366-8757-BEE61B76F349}"/>
              </a:ext>
            </a:extLst>
          </p:cNvPr>
          <p:cNvSpPr txBox="1"/>
          <p:nvPr/>
        </p:nvSpPr>
        <p:spPr>
          <a:xfrm>
            <a:off x="5331697" y="4682662"/>
            <a:ext cx="1119011" cy="461665"/>
          </a:xfrm>
          <a:prstGeom prst="rect">
            <a:avLst/>
          </a:prstGeom>
          <a:noFill/>
        </p:spPr>
        <p:txBody>
          <a:bodyPr wrap="square" rtlCol="0">
            <a:spAutoFit/>
          </a:bodyPr>
          <a:lstStyle/>
          <a:p>
            <a:pPr algn="ctr"/>
            <a:r>
              <a:rPr lang="en-US" sz="1200" dirty="0"/>
              <a:t>Moderate positive LD</a:t>
            </a:r>
          </a:p>
        </p:txBody>
      </p:sp>
      <p:sp>
        <p:nvSpPr>
          <p:cNvPr id="25" name="TextBox 24">
            <a:extLst>
              <a:ext uri="{FF2B5EF4-FFF2-40B4-BE49-F238E27FC236}">
                <a16:creationId xmlns:a16="http://schemas.microsoft.com/office/drawing/2014/main" id="{86F2294D-5EC3-F3F0-AD43-D6B4D08BB758}"/>
              </a:ext>
            </a:extLst>
          </p:cNvPr>
          <p:cNvSpPr txBox="1"/>
          <p:nvPr/>
        </p:nvSpPr>
        <p:spPr>
          <a:xfrm>
            <a:off x="6427918" y="4682662"/>
            <a:ext cx="895234" cy="461665"/>
          </a:xfrm>
          <a:prstGeom prst="rect">
            <a:avLst/>
          </a:prstGeom>
          <a:noFill/>
        </p:spPr>
        <p:txBody>
          <a:bodyPr wrap="square" rtlCol="0">
            <a:spAutoFit/>
          </a:bodyPr>
          <a:lstStyle/>
          <a:p>
            <a:pPr algn="ctr"/>
            <a:r>
              <a:rPr lang="en-US" sz="1200" dirty="0"/>
              <a:t>Strong positive LD</a:t>
            </a:r>
          </a:p>
        </p:txBody>
      </p:sp>
      <p:sp>
        <p:nvSpPr>
          <p:cNvPr id="26" name="TextBox 25">
            <a:extLst>
              <a:ext uri="{FF2B5EF4-FFF2-40B4-BE49-F238E27FC236}">
                <a16:creationId xmlns:a16="http://schemas.microsoft.com/office/drawing/2014/main" id="{CDF6CE1F-1390-B7F3-DEDB-1FD27FD715D8}"/>
              </a:ext>
            </a:extLst>
          </p:cNvPr>
          <p:cNvSpPr txBox="1"/>
          <p:nvPr/>
        </p:nvSpPr>
        <p:spPr>
          <a:xfrm>
            <a:off x="7300362" y="4590329"/>
            <a:ext cx="1500738" cy="646331"/>
          </a:xfrm>
          <a:prstGeom prst="rect">
            <a:avLst/>
          </a:prstGeom>
          <a:noFill/>
        </p:spPr>
        <p:txBody>
          <a:bodyPr wrap="square" rtlCol="0">
            <a:spAutoFit/>
          </a:bodyPr>
          <a:lstStyle/>
          <a:p>
            <a:pPr algn="ctr"/>
            <a:r>
              <a:rPr lang="en-US" sz="1200" dirty="0"/>
              <a:t>Perfect (positive) LD</a:t>
            </a:r>
          </a:p>
          <a:p>
            <a:pPr algn="ctr"/>
            <a:r>
              <a:rPr lang="en-US" sz="1200" dirty="0"/>
              <a:t>(always appear together)</a:t>
            </a:r>
          </a:p>
        </p:txBody>
      </p:sp>
      <p:sp>
        <p:nvSpPr>
          <p:cNvPr id="30" name="TextBox 29">
            <a:extLst>
              <a:ext uri="{FF2B5EF4-FFF2-40B4-BE49-F238E27FC236}">
                <a16:creationId xmlns:a16="http://schemas.microsoft.com/office/drawing/2014/main" id="{E2940380-3303-6266-5C5C-36C9C4C6CF4A}"/>
              </a:ext>
            </a:extLst>
          </p:cNvPr>
          <p:cNvSpPr txBox="1"/>
          <p:nvPr/>
        </p:nvSpPr>
        <p:spPr>
          <a:xfrm>
            <a:off x="4133046" y="5829313"/>
            <a:ext cx="4475988" cy="3108543"/>
          </a:xfrm>
          <a:prstGeom prst="rect">
            <a:avLst/>
          </a:prstGeom>
          <a:noFill/>
        </p:spPr>
        <p:txBody>
          <a:bodyPr wrap="square" rtlCol="0">
            <a:spAutoFit/>
          </a:bodyPr>
          <a:lstStyle/>
          <a:p>
            <a:r>
              <a:rPr lang="en-US" sz="1400" b="1" dirty="0"/>
              <a:t>LD blocks</a:t>
            </a:r>
            <a:r>
              <a:rPr lang="en-US" sz="1400" dirty="0"/>
              <a:t>:  regions of the genome with consistently high LD among SNPs (SNPs inherited together as </a:t>
            </a:r>
            <a:r>
              <a:rPr lang="en-US" sz="1400" i="1" dirty="0"/>
              <a:t>haplotypes</a:t>
            </a:r>
            <a:r>
              <a:rPr lang="en-US" sz="1400" dirty="0"/>
              <a:t>)</a:t>
            </a:r>
          </a:p>
          <a:p>
            <a:pPr marL="285750" indent="-285750">
              <a:buFont typeface="Arial" panose="020B0604020202020204" pitchFamily="34" charset="0"/>
              <a:buChar char="•"/>
            </a:pPr>
            <a:r>
              <a:rPr lang="en-US" sz="1400" b="1" dirty="0"/>
              <a:t>Block size</a:t>
            </a:r>
            <a:r>
              <a:rPr lang="en-US" sz="1400" dirty="0"/>
              <a:t>: typically a few kb to &gt;100 kb</a:t>
            </a:r>
          </a:p>
          <a:p>
            <a:pPr marL="285750" indent="-285750">
              <a:buFont typeface="Arial" panose="020B0604020202020204" pitchFamily="34" charset="0"/>
              <a:buChar char="•"/>
            </a:pPr>
            <a:r>
              <a:rPr lang="en-US" sz="1400" b="1" dirty="0"/>
              <a:t>Allow efficient tagging</a:t>
            </a:r>
            <a:r>
              <a:rPr lang="en-US" sz="1400" dirty="0"/>
              <a:t>: genotype fewer SNPs to capture maximum information</a:t>
            </a:r>
          </a:p>
          <a:p>
            <a:pPr marL="285750" indent="-285750">
              <a:buFont typeface="Arial" panose="020B0604020202020204" pitchFamily="34" charset="0"/>
              <a:buChar char="•"/>
            </a:pPr>
            <a:r>
              <a:rPr lang="en-US" sz="1400" b="1" dirty="0"/>
              <a:t>Population difference</a:t>
            </a:r>
            <a:r>
              <a:rPr lang="en-US" sz="1400" dirty="0"/>
              <a:t>:</a:t>
            </a:r>
          </a:p>
          <a:p>
            <a:pPr marL="742950" lvl="1" indent="-285750">
              <a:buFont typeface="Arial" panose="020B0604020202020204" pitchFamily="34" charset="0"/>
              <a:buChar char="•"/>
            </a:pPr>
            <a:r>
              <a:rPr lang="en-US" sz="1400" i="1" dirty="0"/>
              <a:t>African</a:t>
            </a:r>
            <a:r>
              <a:rPr lang="en-US" sz="1400" dirty="0"/>
              <a:t>: Shorter blocks (~5-15 kb) due to older, larger ancestral population</a:t>
            </a:r>
          </a:p>
          <a:p>
            <a:pPr marL="742950" lvl="1" indent="-285750">
              <a:buFont typeface="Arial" panose="020B0604020202020204" pitchFamily="34" charset="0"/>
              <a:buChar char="•"/>
            </a:pPr>
            <a:r>
              <a:rPr lang="en-US" sz="1400" i="1" dirty="0"/>
              <a:t>European</a:t>
            </a:r>
            <a:r>
              <a:rPr lang="en-US" sz="1400" dirty="0"/>
              <a:t>: Intermediate blocks (~15-50 kb) from out-of-Africa bottleneck</a:t>
            </a:r>
          </a:p>
          <a:p>
            <a:pPr marL="742950" lvl="1" indent="-285750">
              <a:buFont typeface="Arial" panose="020B0604020202020204" pitchFamily="34" charset="0"/>
              <a:buChar char="•"/>
            </a:pPr>
            <a:r>
              <a:rPr lang="en-US" sz="1400" i="1" dirty="0"/>
              <a:t>East Asian:</a:t>
            </a:r>
            <a:r>
              <a:rPr lang="en-US" sz="1400" dirty="0"/>
              <a:t> Longer blocks (&gt;50 kb) from recent bottlenecks</a:t>
            </a:r>
          </a:p>
          <a:p>
            <a:pPr marL="742950" lvl="1" indent="-285750">
              <a:buFont typeface="Arial" panose="020B0604020202020204" pitchFamily="34" charset="0"/>
              <a:buChar char="•"/>
            </a:pPr>
            <a:r>
              <a:rPr lang="en-US" sz="1400" i="1" dirty="0"/>
              <a:t>Isolated populations</a:t>
            </a:r>
            <a:r>
              <a:rPr lang="en-US" sz="1400" dirty="0"/>
              <a:t> (Finnish, Sardinian): Most extensive LD from founder effects</a:t>
            </a:r>
          </a:p>
        </p:txBody>
      </p:sp>
      <p:pic>
        <p:nvPicPr>
          <p:cNvPr id="29" name="Picture 28">
            <a:extLst>
              <a:ext uri="{FF2B5EF4-FFF2-40B4-BE49-F238E27FC236}">
                <a16:creationId xmlns:a16="http://schemas.microsoft.com/office/drawing/2014/main" id="{3A097AC6-8F5B-D1A4-A80D-1A55AFB582A9}"/>
              </a:ext>
            </a:extLst>
          </p:cNvPr>
          <p:cNvPicPr>
            <a:picLocks noChangeAspect="1"/>
          </p:cNvPicPr>
          <p:nvPr/>
        </p:nvPicPr>
        <p:blipFill>
          <a:blip r:embed="rId5"/>
          <a:stretch>
            <a:fillRect/>
          </a:stretch>
        </p:blipFill>
        <p:spPr>
          <a:xfrm>
            <a:off x="583680" y="5807086"/>
            <a:ext cx="3678496" cy="3152997"/>
          </a:xfrm>
          <a:prstGeom prst="rect">
            <a:avLst/>
          </a:prstGeom>
        </p:spPr>
      </p:pic>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t="2763" b="2763"/>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682689" y="5577772"/>
                <a:ext cx="4829952" cy="379335"/>
              </a:xfrm>
              <a:prstGeom prst="rect">
                <a:avLst/>
              </a:prstGeom>
              <a:noFill/>
            </p:spPr>
            <p:txBody>
              <a:bodyPr wrap="square" rtlCol="0" anchor="ctr">
                <a:spAutoFit/>
              </a:bodyPr>
              <a:lstStyle/>
              <a:p>
                <a:pPr algn="ctr"/>
                <a:r>
                  <a:rPr lang="en-US" sz="1200" b="1" dirty="0"/>
                  <a:t>Raw LD score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r>
                      <a:rPr lang="en-US" sz="1200" b="0" i="1" smtClean="0">
                        <a:latin typeface="Cambria Math" panose="02040503050406030204" pitchFamily="18" charset="0"/>
                      </a:rPr>
                      <m:t> </m:t>
                    </m:r>
                  </m:oMath>
                </a14:m>
                <a:r>
                  <a:rPr lang="en-US" sz="1200" b="1" dirty="0"/>
                  <a:t>    Adjusted LD score</a:t>
                </a:r>
                <a:r>
                  <a:rPr lang="en-US" sz="1200" dirty="0"/>
                  <a:t>: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682689" y="5577772"/>
                <a:ext cx="4829952" cy="379335"/>
              </a:xfrm>
              <a:prstGeom prst="rect">
                <a:avLst/>
              </a:prstGeom>
              <a:blipFill>
                <a:blip r:embed="rId7"/>
                <a:stretch>
                  <a:fillRect t="-53333" b="-106667"/>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rcRect t="4892"/>
          <a:stretch>
            <a:fillRect/>
          </a:stretch>
        </p:blipFill>
        <p:spPr>
          <a:xfrm>
            <a:off x="493061" y="5862522"/>
            <a:ext cx="4861222" cy="279989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88A38D-6866-88AC-8CD1-D7CA4F3BC4AE}"/>
              </a:ext>
            </a:extLst>
          </p:cNvPr>
          <p:cNvSpPr txBox="1"/>
          <p:nvPr/>
        </p:nvSpPr>
        <p:spPr>
          <a:xfrm>
            <a:off x="5437785" y="5527710"/>
            <a:ext cx="3232556" cy="2954655"/>
          </a:xfrm>
          <a:prstGeom prst="rect">
            <a:avLst/>
          </a:prstGeom>
          <a:noFill/>
        </p:spPr>
        <p:txBody>
          <a:bodyPr wrap="square" rtlCol="0" anchor="ctr">
            <a:spAutoFit/>
          </a:bodyPr>
          <a:lstStyle/>
          <a:p>
            <a:pPr algn="ctr"/>
            <a:r>
              <a:rPr lang="en-US" b="1" dirty="0"/>
              <a:t>Applications</a:t>
            </a:r>
          </a:p>
          <a:p>
            <a:pPr marL="115888" indent="-115888">
              <a:buFont typeface="Arial" panose="020B0604020202020204" pitchFamily="34" charset="0"/>
              <a:buChar char="•"/>
            </a:pPr>
            <a:r>
              <a:rPr lang="en-US" sz="1400" i="1" dirty="0"/>
              <a:t>LD score regression (LDSC) and stratified LDSC (s-LDSC)</a:t>
            </a:r>
            <a:r>
              <a:rPr lang="en-US" sz="1400" dirty="0"/>
              <a:t>: estimate SNP heritability, genetic correlation, and heritability enrichment across functional annotations</a:t>
            </a:r>
          </a:p>
          <a:p>
            <a:pPr marL="115888" indent="-115888">
              <a:buFont typeface="Arial" panose="020B0604020202020204" pitchFamily="34" charset="0"/>
              <a:buChar char="•"/>
            </a:pPr>
            <a:r>
              <a:rPr lang="en-US" sz="1400" i="1" dirty="0"/>
              <a:t>LDAK</a:t>
            </a:r>
            <a:r>
              <a:rPr lang="en-US" sz="1400" dirty="0"/>
              <a:t>: LD-weighted heritability estimation and polygenic risk score construction</a:t>
            </a:r>
          </a:p>
          <a:p>
            <a:pPr marL="115888" indent="-115888">
              <a:buFont typeface="Arial" panose="020B0604020202020204" pitchFamily="34" charset="0"/>
              <a:buChar char="•"/>
            </a:pPr>
            <a:r>
              <a:rPr lang="en-US" sz="1400" i="1" dirty="0"/>
              <a:t>Genomic SEM</a:t>
            </a:r>
            <a:r>
              <a:rPr lang="en-US" sz="1400" dirty="0"/>
              <a:t>: multivariate genetic architecture modeling across traits</a:t>
            </a:r>
          </a:p>
          <a:p>
            <a:pPr marL="115888" indent="-115888">
              <a:buFont typeface="Arial" panose="020B0604020202020204" pitchFamily="34" charset="0"/>
              <a:buChar char="•"/>
            </a:pPr>
            <a:r>
              <a:rPr lang="en-US" sz="1400" i="1" dirty="0"/>
              <a:t>High-Definition Likelihood (HDL)</a:t>
            </a:r>
            <a:r>
              <a:rPr lang="en-US" sz="1400" dirty="0"/>
              <a:t>: improved genetic correlation estimation</a:t>
            </a:r>
          </a:p>
        </p:txBody>
      </p:sp>
      <p:sp>
        <p:nvSpPr>
          <p:cNvPr id="23" name="Oval 22">
            <a:extLst>
              <a:ext uri="{FF2B5EF4-FFF2-40B4-BE49-F238E27FC236}">
                <a16:creationId xmlns:a16="http://schemas.microsoft.com/office/drawing/2014/main" id="{6C12BD0B-FEA0-124B-1387-EEE1A36F0C09}"/>
              </a:ext>
            </a:extLst>
          </p:cNvPr>
          <p:cNvSpPr>
            <a:spLocks noChangeAspect="1"/>
          </p:cNvSpPr>
          <p:nvPr/>
        </p:nvSpPr>
        <p:spPr>
          <a:xfrm>
            <a:off x="7159118" y="4627118"/>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24" name="Oval 23">
            <a:extLst>
              <a:ext uri="{FF2B5EF4-FFF2-40B4-BE49-F238E27FC236}">
                <a16:creationId xmlns:a16="http://schemas.microsoft.com/office/drawing/2014/main" id="{A7675719-325B-EC9D-F3BA-599D534DA457}"/>
              </a:ext>
            </a:extLst>
          </p:cNvPr>
          <p:cNvSpPr>
            <a:spLocks noChangeAspect="1"/>
          </p:cNvSpPr>
          <p:nvPr/>
        </p:nvSpPr>
        <p:spPr>
          <a:xfrm>
            <a:off x="7391573" y="4627118"/>
            <a:ext cx="182880" cy="18288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25" name="Oval 24">
            <a:extLst>
              <a:ext uri="{FF2B5EF4-FFF2-40B4-BE49-F238E27FC236}">
                <a16:creationId xmlns:a16="http://schemas.microsoft.com/office/drawing/2014/main" id="{ED52535C-614A-2078-7E05-1AAB26588EED}"/>
              </a:ext>
            </a:extLst>
          </p:cNvPr>
          <p:cNvSpPr>
            <a:spLocks noChangeAspect="1"/>
          </p:cNvSpPr>
          <p:nvPr/>
        </p:nvSpPr>
        <p:spPr>
          <a:xfrm>
            <a:off x="7624028" y="4627118"/>
            <a:ext cx="182880" cy="18288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26" name="TextBox 25">
            <a:extLst>
              <a:ext uri="{FF2B5EF4-FFF2-40B4-BE49-F238E27FC236}">
                <a16:creationId xmlns:a16="http://schemas.microsoft.com/office/drawing/2014/main" id="{D36F2BDD-95FD-305E-E3F2-0B77BBE1A96C}"/>
              </a:ext>
            </a:extLst>
          </p:cNvPr>
          <p:cNvSpPr txBox="1"/>
          <p:nvPr/>
        </p:nvSpPr>
        <p:spPr>
          <a:xfrm>
            <a:off x="7773447" y="4577975"/>
            <a:ext cx="763746" cy="281167"/>
          </a:xfrm>
          <a:prstGeom prst="rect">
            <a:avLst/>
          </a:prstGeom>
          <a:noFill/>
        </p:spPr>
        <p:txBody>
          <a:bodyPr wrap="square">
            <a:spAutoFit/>
          </a:bodyPr>
          <a:lstStyle/>
          <a:p>
            <a:pPr algn="ctr"/>
            <a:r>
              <a:rPr lang="en-US" sz="1200" dirty="0"/>
              <a:t>Variants</a:t>
            </a:r>
          </a:p>
        </p:txBody>
      </p: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524106" cy="369332"/>
          </a:xfrm>
          <a:prstGeom prst="rect">
            <a:avLst/>
          </a:prstGeom>
          <a:noFill/>
        </p:spPr>
        <p:txBody>
          <a:bodyPr wrap="none" rtlCol="0">
            <a:spAutoFit/>
          </a:bodyPr>
          <a:lstStyle/>
          <a:p>
            <a:r>
              <a:rPr lang="en-US" b="1" dirty="0"/>
              <a:t>Genetic Relationship Matrix (GRM)</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743376" y="6577080"/>
            <a:ext cx="1446164"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725957" y="6588886"/>
                <a:ext cx="1446165" cy="6521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1" i="1" smtClean="0">
                          <a:latin typeface="Cambria Math" panose="02040503050406030204" pitchFamily="18" charset="0"/>
                        </a:rPr>
                        <m:t>GRM</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725957" y="6588886"/>
                <a:ext cx="1446165" cy="652102"/>
              </a:xfrm>
              <a:prstGeom prst="rect">
                <a:avLst/>
              </a:prstGeom>
              <a:blipFill>
                <a:blip r:embed="rId12"/>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dirty="0"/>
                  <a:t>d</a:t>
                </a:r>
                <a:r>
                  <a:rPr lang="en-US" sz="1400" b="0" dirty="0"/>
                  <a:t>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dirty="0"/>
                  <a:t>p</a:t>
                </a:r>
                <a:r>
                  <a:rPr lang="en-US" sz="1400" b="0" dirty="0"/>
                  <a:t>rojects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tx1"/>
                </a:solidFill>
              </a:rPr>
              <a:t>Question</a:t>
            </a:r>
            <a:endParaRPr lang="en-US" sz="1600" b="1" dirty="0">
              <a:solidFill>
                <a:schemeClr val="tx1"/>
              </a:solidFill>
            </a:endParaRPr>
          </a:p>
          <a:p>
            <a:pPr algn="ctr">
              <a:spcBef>
                <a:spcPts val="600"/>
              </a:spcBef>
              <a:spcAft>
                <a:spcPts val="600"/>
              </a:spcAft>
            </a:pPr>
            <a:r>
              <a:rPr lang="en-US" sz="1600" dirty="0">
                <a:solidFill>
                  <a:schemeClr val="tx1"/>
                </a:solidFill>
              </a:rPr>
              <a:t>Assume that we have two </a:t>
            </a:r>
            <a:r>
              <a:rPr lang="en-US" sz="1600" b="1" dirty="0">
                <a:solidFill>
                  <a:schemeClr val="tx1"/>
                </a:solidFill>
              </a:rPr>
              <a:t>binary</a:t>
            </a:r>
            <a:r>
              <a:rPr lang="en-US" sz="1600" dirty="0">
                <a:solidFill>
                  <a:schemeClr val="tx1"/>
                </a:solidFill>
              </a:rPr>
              <a:t> variables, are they </a:t>
            </a:r>
            <a:r>
              <a:rPr lang="en-US" sz="1600" b="1" dirty="0">
                <a:solidFill>
                  <a:schemeClr val="tx1"/>
                </a:solidFill>
              </a:rPr>
              <a:t>associated</a:t>
            </a:r>
            <a:r>
              <a:rPr lang="en-US" sz="1600" dirty="0">
                <a:solidFill>
                  <a:schemeClr val="tx1"/>
                </a:solidFill>
              </a:rPr>
              <a:t> with each other?</a:t>
            </a:r>
          </a:p>
          <a:p>
            <a:pPr algn="ctr">
              <a:spcBef>
                <a:spcPts val="600"/>
              </a:spcBef>
              <a:spcAft>
                <a:spcPts val="600"/>
              </a:spcAft>
            </a:pPr>
            <a:r>
              <a:rPr lang="en-US" sz="1600" dirty="0">
                <a:solidFill>
                  <a:schemeClr val="tx1"/>
                </a:solidFill>
              </a:rPr>
              <a:t>In other words, if I see 1 for the first variable, am I </a:t>
            </a:r>
            <a:r>
              <a:rPr lang="en-US" sz="1600" b="1" dirty="0">
                <a:solidFill>
                  <a:schemeClr val="tx1"/>
                </a:solidFill>
              </a:rPr>
              <a:t>more likely </a:t>
            </a:r>
            <a:r>
              <a:rPr lang="en-US" sz="1600" dirty="0">
                <a:solidFill>
                  <a:schemeClr val="tx1"/>
                </a:solidFill>
              </a:rPr>
              <a:t>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27511" y="5256668"/>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21923"/>
            <a:ext cx="8069042"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Hardy-Weinberg Equilibrium</a:t>
            </a:r>
            <a:r>
              <a:rPr lang="en-US" sz="1600" dirty="0"/>
              <a:t>: Are maternal allele and paternal allele choices independent across the population?</a:t>
            </a:r>
          </a:p>
          <a:p>
            <a:pPr marL="285750" indent="-285750">
              <a:buFont typeface="Arial" panose="020B0604020202020204" pitchFamily="34" charset="0"/>
              <a:buChar char="•"/>
            </a:pPr>
            <a:r>
              <a:rPr lang="en-US" sz="1600" b="1" dirty="0"/>
              <a:t>Disease Studies</a:t>
            </a:r>
            <a:r>
              <a:rPr lang="en-US" sz="1600" dirty="0"/>
              <a:t>: Are exposure (1/0) and disease status (1/0) independent?</a:t>
            </a:r>
          </a:p>
          <a:p>
            <a:pPr marL="285750" indent="-285750">
              <a:buFont typeface="Arial" panose="020B0604020202020204" pitchFamily="34" charset="0"/>
              <a:buChar char="•"/>
            </a:pPr>
            <a:r>
              <a:rPr lang="en-US" sz="1600" b="1" dirty="0"/>
              <a:t>Pathway Enrichment</a:t>
            </a:r>
            <a:r>
              <a:rPr lang="en-US" sz="1600" dirty="0"/>
              <a:t>: Are pathway membership (1/0) and overexpression (1/0) associated?</a:t>
            </a:r>
          </a:p>
          <a:p>
            <a:pPr marL="285750" indent="-285750">
              <a:buFont typeface="Arial" panose="020B0604020202020204" pitchFamily="34" charset="0"/>
              <a:buChar char="•"/>
            </a:pPr>
            <a:r>
              <a:rPr lang="en-US" sz="1600" b="1" dirty="0"/>
              <a:t>GWAS</a:t>
            </a:r>
            <a:r>
              <a:rPr lang="en-US" sz="1600" dirty="0"/>
              <a:t>: Are genetic variants (1/0) and trait presence (1/0) associated?</a:t>
            </a:r>
          </a:p>
          <a:p>
            <a:pPr marL="285750" indent="-285750">
              <a:buFont typeface="Arial" panose="020B0604020202020204" pitchFamily="34" charset="0"/>
              <a:buChar char="•"/>
            </a:pPr>
            <a:r>
              <a:rPr lang="en-US" sz="1600" dirty="0"/>
              <a:t>…</a:t>
            </a:r>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a:t>
                </a:r>
                <a:r>
                  <a:rPr lang="en-US" sz="1200" i="1" dirty="0"/>
                  <a:t>separate</a:t>
                </a:r>
                <a:r>
                  <a:rPr lang="en-US" sz="1200" dirty="0"/>
                  <a:t>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97434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14091"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1800880" y="1714795"/>
            <a:ext cx="365760"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48078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08478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722798" y="3763985"/>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722798" y="3763985"/>
                <a:ext cx="751254" cy="415498"/>
              </a:xfrm>
              <a:prstGeom prst="rect">
                <a:avLst/>
              </a:prstGeom>
              <a:blipFill>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435816" y="3764491"/>
                <a:ext cx="1095887"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1</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435816" y="3764491"/>
                <a:ext cx="1095887" cy="577081"/>
              </a:xfrm>
              <a:prstGeom prst="rect">
                <a:avLst/>
              </a:prstGeom>
              <a:blipFill>
                <a:blip r:embed="rId4"/>
                <a:stretch>
                  <a:fillRect b="-65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249846" y="3683194"/>
            <a:ext cx="1001682" cy="577081"/>
          </a:xfrm>
          <a:prstGeom prst="rect">
            <a:avLst/>
          </a:prstGeom>
          <a:noFill/>
        </p:spPr>
        <p:txBody>
          <a:bodyPr wrap="square" rtlCol="0">
            <a:spAutoFit/>
          </a:bodyPr>
          <a:lstStyle/>
          <a:p>
            <a:pPr algn="ctr"/>
            <a:r>
              <a:rPr lang="en-US" sz="1050" dirty="0"/>
              <a:t>A 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04683" y="3763985"/>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04683" y="3763985"/>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76772" y="1700190"/>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76772" y="1700190"/>
                <a:ext cx="41397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83648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836488"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t>
                </a:r>
                <a:r>
                  <a:rPr lang="en-US" sz="1200" i="1" dirty="0"/>
                  <a:t>all</a:t>
                </a:r>
                <a:r>
                  <a:rPr lang="en-US" sz="1200" dirty="0"/>
                  <a:t> variables,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974341"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14091"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1799094" y="5349289"/>
            <a:ext cx="369332"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480785"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084780"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697830" y="7398479"/>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697830" y="7398479"/>
                <a:ext cx="821192" cy="41549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509031" y="7370648"/>
                <a:ext cx="949458"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3</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509031" y="7370648"/>
                <a:ext cx="949458" cy="577081"/>
              </a:xfrm>
              <a:prstGeom prst="rect">
                <a:avLst/>
              </a:prstGeom>
              <a:blipFill>
                <a:blip r:embed="rId10"/>
                <a:stretch>
                  <a:fillRect b="-652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249846" y="7317688"/>
            <a:ext cx="1001682" cy="577081"/>
          </a:xfrm>
          <a:prstGeom prst="rect">
            <a:avLst/>
          </a:prstGeom>
          <a:noFill/>
        </p:spPr>
        <p:txBody>
          <a:bodyPr wrap="square" rtlCol="0">
            <a:spAutoFit/>
          </a:bodyPr>
          <a:lstStyle/>
          <a:p>
            <a:pPr algn="ctr"/>
            <a:r>
              <a:rPr lang="en-US" sz="1050" dirty="0"/>
              <a:t>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04683" y="7398479"/>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04683" y="7398479"/>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836488"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836488"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241198" y="4470084"/>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13267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132676" y="2460102"/>
                <a:ext cx="59657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07851"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07851" y="6081179"/>
                <a:ext cx="596578" cy="369332"/>
              </a:xfrm>
              <a:prstGeom prst="rect">
                <a:avLst/>
              </a:prstGeom>
              <a:blipFill>
                <a:blip r:embed="rId12"/>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049713"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489463"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5998948"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280737"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280737" y="1671852"/>
                <a:ext cx="286187" cy="1856721"/>
              </a:xfrm>
              <a:prstGeom prst="roundRect">
                <a:avLst/>
              </a:prstGeom>
              <a:blipFill>
                <a:blip r:embed="rId13"/>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10238"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11860"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11860" y="2428302"/>
                <a:ext cx="592422" cy="369332"/>
              </a:xfrm>
              <a:prstGeom prst="rect">
                <a:avLst/>
              </a:prstGeom>
              <a:blipFill>
                <a:blip r:embed="rId14"/>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1274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1066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10663" y="2461831"/>
                <a:ext cx="629027" cy="379843"/>
              </a:xfrm>
              <a:prstGeom prst="rect">
                <a:avLst/>
              </a:prstGeom>
              <a:blipFill>
                <a:blip r:embed="rId15"/>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12503"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293825"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588267"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560563"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560563" y="6059913"/>
                <a:ext cx="545176" cy="37984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76772" y="2044593"/>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76772" y="2044593"/>
                <a:ext cx="41397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78020" y="3221029"/>
                <a:ext cx="411480" cy="310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78020" y="3221029"/>
                <a:ext cx="411480" cy="310896"/>
              </a:xfrm>
              <a:prstGeom prst="rect">
                <a:avLst/>
              </a:prstGeom>
              <a:blipFill>
                <a:blip r:embed="rId18"/>
                <a:stretch>
                  <a:fillRect r="-12121" b="-800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1812078"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78020" y="2329113"/>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78020" y="2329113"/>
                <a:ext cx="411480"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03807"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03807" y="1700190"/>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03806"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03806" y="2044593"/>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03807"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03807" y="3221029"/>
                <a:ext cx="893237" cy="307777"/>
              </a:xfrm>
              <a:prstGeom prst="rect">
                <a:avLst/>
              </a:prstGeom>
              <a:blipFill>
                <a:blip r:embed="rId22"/>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043289"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05746"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05746" y="2329113"/>
                <a:ext cx="89323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5998730"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5998730" y="1699957"/>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5998729"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5998729" y="204436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5998730"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5998730" y="3220796"/>
                <a:ext cx="893237" cy="307777"/>
              </a:xfrm>
              <a:prstGeom prst="rect">
                <a:avLst/>
              </a:prstGeom>
              <a:blipFill>
                <a:blip r:embed="rId26"/>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38212"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00669"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00669" y="2328880"/>
                <a:ext cx="893237"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09330"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09330" y="1699776"/>
                <a:ext cx="682380"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299081"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299081" y="2044360"/>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299082"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299082" y="3220796"/>
                <a:ext cx="893237" cy="307777"/>
              </a:xfrm>
              <a:prstGeom prst="rect">
                <a:avLst/>
              </a:prstGeom>
              <a:blipFill>
                <a:blip r:embed="rId30"/>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6945908"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38564"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01021"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01021" y="2328880"/>
                <a:ext cx="893237" cy="30777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21497"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21497" y="2105777"/>
                <a:ext cx="816378" cy="1030382"/>
              </a:xfrm>
              <a:prstGeom prst="rect">
                <a:avLst/>
              </a:prstGeom>
              <a:blipFill>
                <a:blip r:embed="rId32"/>
                <a:stretch>
                  <a:fillRect r="-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466619"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466619" y="2450051"/>
                <a:ext cx="403619"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438462"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438462" y="6105092"/>
                <a:ext cx="459932" cy="369332"/>
              </a:xfrm>
              <a:prstGeom prst="rect">
                <a:avLst/>
              </a:prstGeom>
              <a:blipFill>
                <a:blip r:embed="rId3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623688" y="8041729"/>
            <a:ext cx="3227013" cy="584775"/>
          </a:xfrm>
          <a:prstGeom prst="rect">
            <a:avLst/>
          </a:prstGeom>
          <a:noFill/>
        </p:spPr>
        <p:txBody>
          <a:bodyPr wrap="square" rtlCol="0">
            <a:spAutoFit/>
          </a:bodyPr>
          <a:lstStyle/>
          <a:p>
            <a:pPr algn="ctr"/>
            <a:r>
              <a:rPr lang="en-US" sz="1600" dirty="0"/>
              <a:t>Each variable is analyzed </a:t>
            </a:r>
            <a:r>
              <a:rPr lang="en-US" sz="1600" b="1" dirty="0"/>
              <a:t>independently</a:t>
            </a:r>
            <a:r>
              <a:rPr lang="en-US" sz="1600" dirty="0"/>
              <a:t>.</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variables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35"/>
          <a:srcRect/>
          <a:stretch/>
        </p:blipFill>
        <p:spPr>
          <a:xfrm>
            <a:off x="5132100" y="5251584"/>
            <a:ext cx="3359826" cy="335982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BDFF82-64D2-DCF1-BF70-25AA301E97CE}"/>
                  </a:ext>
                </a:extLst>
              </p:cNvPr>
              <p:cNvSpPr txBox="1"/>
              <p:nvPr/>
            </p:nvSpPr>
            <p:spPr>
              <a:xfrm>
                <a:off x="1776772" y="5342502"/>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2CBDFF82-64D2-DCF1-BF70-25AA301E97CE}"/>
                  </a:ext>
                </a:extLst>
              </p:cNvPr>
              <p:cNvSpPr txBox="1">
                <a:spLocks noRot="1" noChangeAspect="1" noMove="1" noResize="1" noEditPoints="1" noAdjustHandles="1" noChangeArrowheads="1" noChangeShapeType="1" noTextEdit="1"/>
              </p:cNvSpPr>
              <p:nvPr/>
            </p:nvSpPr>
            <p:spPr>
              <a:xfrm>
                <a:off x="1776772" y="5342502"/>
                <a:ext cx="41397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17D102-F810-1FAF-342F-5674280D8DDB}"/>
                  </a:ext>
                </a:extLst>
              </p:cNvPr>
              <p:cNvSpPr txBox="1"/>
              <p:nvPr/>
            </p:nvSpPr>
            <p:spPr>
              <a:xfrm>
                <a:off x="1776772" y="5686905"/>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617D102-F810-1FAF-342F-5674280D8DDB}"/>
                  </a:ext>
                </a:extLst>
              </p:cNvPr>
              <p:cNvSpPr txBox="1">
                <a:spLocks noRot="1" noChangeAspect="1" noMove="1" noResize="1" noEditPoints="1" noAdjustHandles="1" noChangeArrowheads="1" noChangeShapeType="1" noTextEdit="1"/>
              </p:cNvSpPr>
              <p:nvPr/>
            </p:nvSpPr>
            <p:spPr>
              <a:xfrm>
                <a:off x="1776772" y="5686905"/>
                <a:ext cx="413977" cy="307777"/>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E3D44F-8582-3AA6-416A-0B23C9443CC7}"/>
                  </a:ext>
                </a:extLst>
              </p:cNvPr>
              <p:cNvSpPr txBox="1"/>
              <p:nvPr/>
            </p:nvSpPr>
            <p:spPr>
              <a:xfrm>
                <a:off x="1778020" y="6863341"/>
                <a:ext cx="41148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3</m:t>
                          </m:r>
                        </m:sub>
                      </m:sSub>
                    </m:oMath>
                  </m:oMathPara>
                </a14:m>
                <a:endParaRPr lang="en-US" sz="1600" dirty="0">
                  <a:solidFill>
                    <a:schemeClr val="bg1">
                      <a:lumMod val="95000"/>
                    </a:schemeClr>
                  </a:solidFill>
                </a:endParaRPr>
              </a:p>
            </p:txBody>
          </p:sp>
        </mc:Choice>
        <mc:Fallback xmlns="">
          <p:sp>
            <p:nvSpPr>
              <p:cNvPr id="39" name="TextBox 38">
                <a:extLst>
                  <a:ext uri="{FF2B5EF4-FFF2-40B4-BE49-F238E27FC236}">
                    <a16:creationId xmlns:a16="http://schemas.microsoft.com/office/drawing/2014/main" id="{C6E3D44F-8582-3AA6-416A-0B23C9443CC7}"/>
                  </a:ext>
                </a:extLst>
              </p:cNvPr>
              <p:cNvSpPr txBox="1">
                <a:spLocks noRot="1" noChangeAspect="1" noMove="1" noResize="1" noEditPoints="1" noAdjustHandles="1" noChangeArrowheads="1" noChangeShapeType="1" noTextEdit="1"/>
              </p:cNvSpPr>
              <p:nvPr/>
            </p:nvSpPr>
            <p:spPr>
              <a:xfrm>
                <a:off x="1778020" y="6863341"/>
                <a:ext cx="411480" cy="338554"/>
              </a:xfrm>
              <a:prstGeom prst="rect">
                <a:avLst/>
              </a:prstGeom>
              <a:blipFill>
                <a:blip r:embed="rId38"/>
                <a:stretch>
                  <a:fillRect r="-1212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CF041EA-797A-E287-1C41-DA1362EC046A}"/>
              </a:ext>
            </a:extLst>
          </p:cNvPr>
          <p:cNvSpPr txBox="1"/>
          <p:nvPr/>
        </p:nvSpPr>
        <p:spPr>
          <a:xfrm rot="5400000">
            <a:off x="1812078" y="643566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104297F-FF50-BA63-1F1A-74631CCFBC69}"/>
                  </a:ext>
                </a:extLst>
              </p:cNvPr>
              <p:cNvSpPr txBox="1"/>
              <p:nvPr/>
            </p:nvSpPr>
            <p:spPr>
              <a:xfrm>
                <a:off x="1778020" y="5971425"/>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B104297F-FF50-BA63-1F1A-74631CCFBC69}"/>
                  </a:ext>
                </a:extLst>
              </p:cNvPr>
              <p:cNvSpPr txBox="1">
                <a:spLocks noRot="1" noChangeAspect="1" noMove="1" noResize="1" noEditPoints="1" noAdjustHandles="1" noChangeArrowheads="1" noChangeShapeType="1" noTextEdit="1"/>
              </p:cNvSpPr>
              <p:nvPr/>
            </p:nvSpPr>
            <p:spPr>
              <a:xfrm>
                <a:off x="1778020" y="5971425"/>
                <a:ext cx="411480" cy="307777"/>
              </a:xfrm>
              <a:prstGeom prst="rect">
                <a:avLst/>
              </a:prstGeom>
              <a:blipFill>
                <a:blip r:embed="rId3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10110</TotalTime>
  <Words>5640</Words>
  <Application>Microsoft Macintosh PowerPoint</Application>
  <PresentationFormat>Custom</PresentationFormat>
  <Paragraphs>1172</Paragraphs>
  <Slides>32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499</cp:revision>
  <cp:lastPrinted>2025-12-28T20:39:40Z</cp:lastPrinted>
  <dcterms:created xsi:type="dcterms:W3CDTF">2025-05-31T15:31:52Z</dcterms:created>
  <dcterms:modified xsi:type="dcterms:W3CDTF">2026-01-12T22:26:04Z</dcterms:modified>
</cp:coreProperties>
</file>